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7" r:id="rId2"/>
    <p:sldId id="257" r:id="rId3"/>
    <p:sldId id="338" r:id="rId4"/>
    <p:sldId id="329" r:id="rId5"/>
    <p:sldId id="260" r:id="rId6"/>
    <p:sldId id="331" r:id="rId7"/>
    <p:sldId id="332" r:id="rId8"/>
    <p:sldId id="343" r:id="rId9"/>
    <p:sldId id="347" r:id="rId10"/>
    <p:sldId id="345" r:id="rId11"/>
    <p:sldId id="334" r:id="rId12"/>
    <p:sldId id="333" r:id="rId13"/>
    <p:sldId id="330" r:id="rId14"/>
    <p:sldId id="323" r:id="rId15"/>
    <p:sldId id="341" r:id="rId16"/>
    <p:sldId id="328" r:id="rId17"/>
    <p:sldId id="299" r:id="rId18"/>
    <p:sldId id="339" r:id="rId19"/>
    <p:sldId id="301" r:id="rId20"/>
    <p:sldId id="322" r:id="rId21"/>
    <p:sldId id="327" r:id="rId22"/>
    <p:sldId id="325" r:id="rId23"/>
    <p:sldId id="326" r:id="rId24"/>
  </p:sldIdLst>
  <p:sldSz cx="9144000" cy="6858000" type="screen4x3"/>
  <p:notesSz cx="6800850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3" autoAdjust="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_&#1041;&#1102;&#1076;&#1078;&#1077;&#1090;%20&#1085;&#1072;%20&#1040;&#1055;&#1055;%202014-2016%20&#1075;.&#1075;._2\2_2014%20&#1075;&#1086;&#1076;_&#1052;&#1077;&#1090;&#1086;&#1076;&#1080;&#1082;&#1072;%20&#1050;&#1055;&#1053;=780%20&#1057;&#1050;&#1055;&#1053;%2020,0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0_&#1041;&#1102;&#1076;&#1078;&#1077;&#1090;%20&#1085;&#1072;%20&#1040;&#1055;&#1055;%202014-2016%20&#1075;.&#1075;._2\3_2015%20&#1075;&#1086;&#1076;_&#1052;&#1077;&#1090;&#1086;&#1076;&#1080;&#1082;&#1072;%20&#1050;&#1055;&#1053;=896%20&#1057;&#1050;&#1055;&#1053;%2020,0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260806218065084E-2"/>
          <c:y val="2.750650506812782E-2"/>
          <c:w val="0.8719759562987659"/>
          <c:h val="0.709114165563817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Подушевой норматив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4.3903123666917954E-3"/>
                  <c:y val="-0.255463477239625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537498222557315E-3"/>
                  <c:y val="-0.227015733019468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16874403809465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634374555639324E-3"/>
                  <c:y val="-0.215509736496605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268749111278644E-3"/>
                  <c:y val="-0.217435496030525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34374555639324E-3"/>
                  <c:y val="-0.24137799505610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239527720936673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537498222557315E-3"/>
                  <c:y val="-0.252800172318296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9268749111278644E-3"/>
                  <c:y val="-0.253345077645803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4634374555639324E-3"/>
                  <c:y val="-0.261419292469280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0.265059740855847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0.2685782266088169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3903123666917954E-3"/>
                  <c:y val="-0.276372135721172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9268749111278644E-3"/>
                  <c:y val="-0.281581911450961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0.300870598447084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-0.310073248097318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4.3903123666917954E-3"/>
                  <c:y val="-0.321968691663077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Лист1!$A$2:$A$18</c:f>
              <c:strCache>
                <c:ptCount val="17"/>
                <c:pt idx="0">
                  <c:v>Средний по РК </c:v>
                </c:pt>
                <c:pt idx="1">
                  <c:v>г. Алматы</c:v>
                </c:pt>
                <c:pt idx="2">
                  <c:v>ЮКО</c:v>
                </c:pt>
                <c:pt idx="3">
                  <c:v>Костанайская </c:v>
                </c:pt>
                <c:pt idx="4">
                  <c:v>Мангистауская </c:v>
                </c:pt>
                <c:pt idx="5">
                  <c:v>Атырауская </c:v>
                </c:pt>
                <c:pt idx="6">
                  <c:v>Актюбинская </c:v>
                </c:pt>
                <c:pt idx="7">
                  <c:v>Карагандинская </c:v>
                </c:pt>
                <c:pt idx="8">
                  <c:v>Павлодарская </c:v>
                </c:pt>
                <c:pt idx="9">
                  <c:v>г. Астана</c:v>
                </c:pt>
                <c:pt idx="10">
                  <c:v>Алматинская </c:v>
                </c:pt>
                <c:pt idx="11">
                  <c:v>Акмолинская </c:v>
                </c:pt>
                <c:pt idx="12">
                  <c:v>ВКО</c:v>
                </c:pt>
                <c:pt idx="13">
                  <c:v>Жамбылская </c:v>
                </c:pt>
                <c:pt idx="14">
                  <c:v>Кызылординская </c:v>
                </c:pt>
                <c:pt idx="15">
                  <c:v>ЗКО</c:v>
                </c:pt>
                <c:pt idx="16">
                  <c:v>СКО</c:v>
                </c:pt>
              </c:strCache>
            </c:strRef>
          </c:cat>
          <c:val>
            <c:numRef>
              <c:f>Лист1!$B$2:$B$18</c:f>
              <c:numCache>
                <c:formatCode>0</c:formatCode>
                <c:ptCount val="17"/>
                <c:pt idx="0">
                  <c:v>658.93078045507559</c:v>
                </c:pt>
                <c:pt idx="1">
                  <c:v>540.56909318125895</c:v>
                </c:pt>
                <c:pt idx="2">
                  <c:v>570.29740609527744</c:v>
                </c:pt>
                <c:pt idx="3">
                  <c:v>578.17455943069001</c:v>
                </c:pt>
                <c:pt idx="4">
                  <c:v>577.8559023802552</c:v>
                </c:pt>
                <c:pt idx="5">
                  <c:v>600.1527330755365</c:v>
                </c:pt>
                <c:pt idx="6">
                  <c:v>606.61684784315992</c:v>
                </c:pt>
                <c:pt idx="7">
                  <c:v>633.40281329641743</c:v>
                </c:pt>
                <c:pt idx="8">
                  <c:v>664.61442678134108</c:v>
                </c:pt>
                <c:pt idx="9">
                  <c:v>676.2685503346629</c:v>
                </c:pt>
                <c:pt idx="10">
                  <c:v>698.71599276320444</c:v>
                </c:pt>
                <c:pt idx="11">
                  <c:v>720.80856713146409</c:v>
                </c:pt>
                <c:pt idx="12">
                  <c:v>731.64664565183659</c:v>
                </c:pt>
                <c:pt idx="13">
                  <c:v>746.81231933230742</c:v>
                </c:pt>
                <c:pt idx="14">
                  <c:v>791.11205600759251</c:v>
                </c:pt>
                <c:pt idx="15">
                  <c:v>800.12601731321297</c:v>
                </c:pt>
                <c:pt idx="16">
                  <c:v>864.37884247243551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75392"/>
        <c:axId val="21276928"/>
      </c:barChart>
      <c:catAx>
        <c:axId val="2127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21276928"/>
        <c:crosses val="autoZero"/>
        <c:auto val="1"/>
        <c:lblAlgn val="ctr"/>
        <c:lblOffset val="100"/>
        <c:noMultiLvlLbl val="0"/>
      </c:catAx>
      <c:valAx>
        <c:axId val="2127692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27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 Cyr" pitchFamily="18" charset="-52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84046950483741E-2"/>
          <c:y val="1.7207100806307621E-2"/>
          <c:w val="0.7378334817329838"/>
          <c:h val="0.762060337351395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'1.диаграмма (с экол и СКПН)'!$A$3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СКПН)'!$B$3:$R$3</c:f>
              <c:numCache>
                <c:formatCode>#,##0</c:formatCode>
                <c:ptCount val="17"/>
                <c:pt idx="0">
                  <c:v>577.83250531135593</c:v>
                </c:pt>
                <c:pt idx="1">
                  <c:v>496.0732211331981</c:v>
                </c:pt>
                <c:pt idx="2">
                  <c:v>513.69925414994987</c:v>
                </c:pt>
                <c:pt idx="3">
                  <c:v>476.45268314563464</c:v>
                </c:pt>
                <c:pt idx="4">
                  <c:v>526.91782993661445</c:v>
                </c:pt>
                <c:pt idx="5">
                  <c:v>543.56584902839791</c:v>
                </c:pt>
                <c:pt idx="6">
                  <c:v>530.52174331385095</c:v>
                </c:pt>
                <c:pt idx="7">
                  <c:v>560.85159368518737</c:v>
                </c:pt>
                <c:pt idx="8">
                  <c:v>530.40032420040427</c:v>
                </c:pt>
                <c:pt idx="9">
                  <c:v>647.5197847560479</c:v>
                </c:pt>
                <c:pt idx="10">
                  <c:v>594.93384078570534</c:v>
                </c:pt>
                <c:pt idx="11">
                  <c:v>615.32079427734539</c:v>
                </c:pt>
                <c:pt idx="12">
                  <c:v>671.16797554353752</c:v>
                </c:pt>
                <c:pt idx="13">
                  <c:v>737.94213997366319</c:v>
                </c:pt>
                <c:pt idx="14">
                  <c:v>589.60954261507379</c:v>
                </c:pt>
                <c:pt idx="15">
                  <c:v>796.65138305998846</c:v>
                </c:pt>
                <c:pt idx="16">
                  <c:v>626.42058961858038</c:v>
                </c:pt>
              </c:numCache>
            </c:numRef>
          </c:val>
        </c:ser>
        <c:ser>
          <c:idx val="1"/>
          <c:order val="1"/>
          <c:tx>
            <c:strRef>
              <c:f>'1.диаграмма (с экол и СКПН)'!$A$4</c:f>
              <c:strCache>
                <c:ptCount val="1"/>
                <c:pt idx="0">
                  <c:v>в т.ч. экология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СКПН)'!$B$4:$R$4</c:f>
              <c:numCache>
                <c:formatCode>General</c:formatCode>
                <c:ptCount val="17"/>
                <c:pt idx="0" formatCode="#,##0">
                  <c:v>13.81244395746776</c:v>
                </c:pt>
                <c:pt idx="2" formatCode="#,##0">
                  <c:v>13.129447817111249</c:v>
                </c:pt>
                <c:pt idx="4" formatCode="#,##0">
                  <c:v>23.319536191528119</c:v>
                </c:pt>
                <c:pt idx="7" formatCode="#,##0">
                  <c:v>13.801208298263136</c:v>
                </c:pt>
                <c:pt idx="8" formatCode="#,##0">
                  <c:v>188.45593365175429</c:v>
                </c:pt>
                <c:pt idx="11" formatCode="#,##0">
                  <c:v>16.452488090360422</c:v>
                </c:pt>
                <c:pt idx="14" formatCode="#,##0">
                  <c:v>1.5298899849892549</c:v>
                </c:pt>
              </c:numCache>
            </c:numRef>
          </c:val>
        </c:ser>
        <c:ser>
          <c:idx val="3"/>
          <c:order val="3"/>
          <c:tx>
            <c:strRef>
              <c:f>'1.диаграмма (с экол и СКПН)'!$A$6</c:f>
              <c:strCache>
                <c:ptCount val="1"/>
                <c:pt idx="0">
                  <c:v>РБ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СКПН)'!$B$6:$R$6</c:f>
              <c:numCache>
                <c:formatCode>#,##0</c:formatCode>
                <c:ptCount val="17"/>
                <c:pt idx="0">
                  <c:v>67.159077200621482</c:v>
                </c:pt>
                <c:pt idx="1">
                  <c:v>44.495872048062097</c:v>
                </c:pt>
                <c:pt idx="2">
                  <c:v>43.468704128216473</c:v>
                </c:pt>
                <c:pt idx="3">
                  <c:v>101.40321923462159</c:v>
                </c:pt>
                <c:pt idx="4">
                  <c:v>56.379481715017164</c:v>
                </c:pt>
                <c:pt idx="5">
                  <c:v>56.586884047138255</c:v>
                </c:pt>
                <c:pt idx="6">
                  <c:v>47.652816116838153</c:v>
                </c:pt>
                <c:pt idx="7">
                  <c:v>58.750011312967104</c:v>
                </c:pt>
                <c:pt idx="8">
                  <c:v>72.255798155433695</c:v>
                </c:pt>
                <c:pt idx="9">
                  <c:v>73.288782375417213</c:v>
                </c:pt>
                <c:pt idx="10">
                  <c:v>103.78215197749921</c:v>
                </c:pt>
                <c:pt idx="11">
                  <c:v>99.873363284130619</c:v>
                </c:pt>
                <c:pt idx="12">
                  <c:v>75.644343788770129</c:v>
                </c:pt>
                <c:pt idx="13">
                  <c:v>62.183877339550577</c:v>
                </c:pt>
                <c:pt idx="14">
                  <c:v>73.474994181278021</c:v>
                </c:pt>
                <c:pt idx="15">
                  <c:v>67.727459412446933</c:v>
                </c:pt>
                <c:pt idx="16">
                  <c:v>49.847960716081616</c:v>
                </c:pt>
              </c:numCache>
            </c:numRef>
          </c:val>
        </c:ser>
        <c:ser>
          <c:idx val="4"/>
          <c:order val="4"/>
          <c:tx>
            <c:strRef>
              <c:f>'1.диаграмма (с экол и СКПН)'!$A$7</c:f>
              <c:strCache>
                <c:ptCount val="1"/>
                <c:pt idx="0">
                  <c:v>в т.ч. доп.сумма на выравнивание 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СКПН)'!$B$7:$R$7</c:f>
              <c:numCache>
                <c:formatCode>#,##0</c:formatCode>
                <c:ptCount val="17"/>
                <c:pt idx="0">
                  <c:v>49</c:v>
                </c:pt>
                <c:pt idx="1">
                  <c:v>75.520108740721639</c:v>
                </c:pt>
                <c:pt idx="2">
                  <c:v>124.21353150831241</c:v>
                </c:pt>
                <c:pt idx="3">
                  <c:v>112.70509339459784</c:v>
                </c:pt>
                <c:pt idx="4">
                  <c:v>94.468705702173352</c:v>
                </c:pt>
                <c:pt idx="5">
                  <c:v>84.672841218185908</c:v>
                </c:pt>
                <c:pt idx="6">
                  <c:v>81.300648163047754</c:v>
                </c:pt>
                <c:pt idx="7">
                  <c:v>41.069162603483278</c:v>
                </c:pt>
                <c:pt idx="8">
                  <c:v>94.356577546394533</c:v>
                </c:pt>
              </c:numCache>
            </c:numRef>
          </c:val>
        </c:ser>
        <c:ser>
          <c:idx val="5"/>
          <c:order val="5"/>
          <c:tx>
            <c:strRef>
              <c:f>'1.диаграмма (с экол и СКПН)'!$A$8</c:f>
              <c:strCache>
                <c:ptCount val="1"/>
                <c:pt idx="0">
                  <c:v>РБ на СКПН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СКПН)'!$B$8:$R$8</c:f>
              <c:numCache>
                <c:formatCode>#,##0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11904"/>
        <c:axId val="71613440"/>
      </c:barChart>
      <c:lineChart>
        <c:grouping val="standard"/>
        <c:varyColors val="0"/>
        <c:ser>
          <c:idx val="2"/>
          <c:order val="2"/>
          <c:tx>
            <c:strRef>
              <c:f>'1.диаграмма (с экол и СКПН)'!$A$5</c:f>
              <c:strCache>
                <c:ptCount val="1"/>
                <c:pt idx="0">
                  <c:v>Базовый КПН по РК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СКПН)'!$B$5:$R$5</c:f>
              <c:numCache>
                <c:formatCode>#,##0</c:formatCode>
                <c:ptCount val="17"/>
                <c:pt idx="0">
                  <c:v>574.42028249999998</c:v>
                </c:pt>
                <c:pt idx="1">
                  <c:v>574.42028249999998</c:v>
                </c:pt>
                <c:pt idx="2">
                  <c:v>574.42028249999998</c:v>
                </c:pt>
                <c:pt idx="3">
                  <c:v>574.42028249999998</c:v>
                </c:pt>
                <c:pt idx="4">
                  <c:v>574.42028249999998</c:v>
                </c:pt>
                <c:pt idx="5">
                  <c:v>574.42028249999998</c:v>
                </c:pt>
                <c:pt idx="6">
                  <c:v>574.42028249999998</c:v>
                </c:pt>
                <c:pt idx="7">
                  <c:v>574.42028249999998</c:v>
                </c:pt>
                <c:pt idx="8">
                  <c:v>574.42028249999998</c:v>
                </c:pt>
                <c:pt idx="9">
                  <c:v>574.42028249999998</c:v>
                </c:pt>
                <c:pt idx="10">
                  <c:v>574.42028249999998</c:v>
                </c:pt>
                <c:pt idx="11">
                  <c:v>574.42028249999998</c:v>
                </c:pt>
                <c:pt idx="12">
                  <c:v>574.42028249999998</c:v>
                </c:pt>
                <c:pt idx="13">
                  <c:v>574.42028249999998</c:v>
                </c:pt>
                <c:pt idx="14">
                  <c:v>574.42028249999998</c:v>
                </c:pt>
                <c:pt idx="15">
                  <c:v>574.42028249999998</c:v>
                </c:pt>
                <c:pt idx="16">
                  <c:v>574.42028249999998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'1.диаграмма (с экол и СКПН)'!$A$9</c:f>
              <c:strCache>
                <c:ptCount val="1"/>
                <c:pt idx="0">
                  <c:v>КПН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СКПН)'!$B$9:$R$9</c:f>
              <c:numCache>
                <c:formatCode>#,##0</c:formatCode>
                <c:ptCount val="17"/>
                <c:pt idx="0">
                  <c:v>807.80402646944515</c:v>
                </c:pt>
                <c:pt idx="1">
                  <c:v>716.08920192198184</c:v>
                </c:pt>
                <c:pt idx="2">
                  <c:v>794.51093760358992</c:v>
                </c:pt>
                <c:pt idx="3">
                  <c:v>790.56099577485406</c:v>
                </c:pt>
                <c:pt idx="4">
                  <c:v>801.08555354533303</c:v>
                </c:pt>
                <c:pt idx="5">
                  <c:v>784.82557429372207</c:v>
                </c:pt>
                <c:pt idx="6">
                  <c:v>759.47520759373685</c:v>
                </c:pt>
                <c:pt idx="7">
                  <c:v>774.47197589990094</c:v>
                </c:pt>
                <c:pt idx="8">
                  <c:v>985.46863355398682</c:v>
                </c:pt>
                <c:pt idx="9">
                  <c:v>820.80856713146511</c:v>
                </c:pt>
                <c:pt idx="10">
                  <c:v>798.71599276320455</c:v>
                </c:pt>
                <c:pt idx="11">
                  <c:v>831.64664565183648</c:v>
                </c:pt>
                <c:pt idx="12">
                  <c:v>846.81231933230765</c:v>
                </c:pt>
                <c:pt idx="13">
                  <c:v>900.12601731321377</c:v>
                </c:pt>
                <c:pt idx="14">
                  <c:v>764.61442678134108</c:v>
                </c:pt>
                <c:pt idx="15">
                  <c:v>964.37884247243539</c:v>
                </c:pt>
                <c:pt idx="16">
                  <c:v>776.268550334662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'1.диаграмма (с экол и СКПН)'!$A$10</c:f>
              <c:strCache>
                <c:ptCount val="1"/>
                <c:pt idx="0">
                  <c:v>% на ПМСП, тенге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ЮКО </c:v>
                </c:pt>
                <c:pt idx="3">
                  <c:v>Мангистауская  </c:v>
                </c:pt>
                <c:pt idx="4">
                  <c:v>Актюбинская  </c:v>
                </c:pt>
                <c:pt idx="5">
                  <c:v>Атырауская  </c:v>
                </c:pt>
                <c:pt idx="6">
                  <c:v>Костанайская  </c:v>
                </c:pt>
                <c:pt idx="7">
                  <c:v>Карагандинская  </c:v>
                </c:pt>
                <c:pt idx="8">
                  <c:v>КЗО</c:v>
                </c:pt>
                <c:pt idx="9">
                  <c:v>Акмолинская  </c:v>
                </c:pt>
                <c:pt idx="10">
                  <c:v>Алматинская  </c:v>
                </c:pt>
                <c:pt idx="11">
                  <c:v>ВКО </c:v>
                </c:pt>
                <c:pt idx="12">
                  <c:v>Жамбылская  </c:v>
                </c:pt>
                <c:pt idx="13">
                  <c:v>ЗКО </c:v>
                </c:pt>
                <c:pt idx="14">
                  <c:v>Павлодарская  </c:v>
                </c:pt>
                <c:pt idx="15">
                  <c:v>СКО </c:v>
                </c:pt>
                <c:pt idx="16">
                  <c:v>г. Астана </c:v>
                </c:pt>
              </c:strCache>
            </c:strRef>
          </c:cat>
          <c:val>
            <c:numRef>
              <c:f>'1.диаграмма (с экол и СКПН)'!$B$10:$R$10</c:f>
              <c:numCache>
                <c:formatCode>#,##0</c:formatCode>
                <c:ptCount val="17"/>
                <c:pt idx="0">
                  <c:v>52.923043085747054</c:v>
                </c:pt>
                <c:pt idx="1">
                  <c:v>78.882325649904175</c:v>
                </c:pt>
                <c:pt idx="2">
                  <c:v>58.048896618778357</c:v>
                </c:pt>
                <c:pt idx="3">
                  <c:v>79.162741346972993</c:v>
                </c:pt>
                <c:pt idx="4">
                  <c:v>53.621879721156581</c:v>
                </c:pt>
                <c:pt idx="5">
                  <c:v>41.071950542442558</c:v>
                </c:pt>
                <c:pt idx="6">
                  <c:v>61.195128700471891</c:v>
                </c:pt>
                <c:pt idx="7">
                  <c:v>53.950512345918099</c:v>
                </c:pt>
                <c:pt idx="8">
                  <c:v>44.634206543449437</c:v>
                </c:pt>
                <c:pt idx="9">
                  <c:v>57.422161283582383</c:v>
                </c:pt>
                <c:pt idx="10">
                  <c:v>48.181869803041586</c:v>
                </c:pt>
                <c:pt idx="11">
                  <c:v>39.667003520946238</c:v>
                </c:pt>
                <c:pt idx="12">
                  <c:v>49.261260659071041</c:v>
                </c:pt>
                <c:pt idx="13">
                  <c:v>34.651283727549639</c:v>
                </c:pt>
                <c:pt idx="14">
                  <c:v>37.933044647723435</c:v>
                </c:pt>
                <c:pt idx="15">
                  <c:v>55.495215958264573</c:v>
                </c:pt>
                <c:pt idx="16">
                  <c:v>48.289684177190139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11904"/>
        <c:axId val="71613440"/>
      </c:lineChart>
      <c:catAx>
        <c:axId val="7161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1613440"/>
        <c:crosses val="autoZero"/>
        <c:auto val="1"/>
        <c:lblAlgn val="ctr"/>
        <c:lblOffset val="100"/>
        <c:noMultiLvlLbl val="0"/>
      </c:catAx>
      <c:valAx>
        <c:axId val="71613440"/>
        <c:scaling>
          <c:orientation val="minMax"/>
          <c:max val="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61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2675260593027"/>
          <c:y val="7.4588034111491619E-2"/>
          <c:w val="0.17431691667406962"/>
          <c:h val="0.773277444239656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493364621804253E-2"/>
          <c:y val="4.7440022872455231E-2"/>
          <c:w val="0.72815586948628885"/>
          <c:h val="0.732267540454253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'1.диаграмма (с экол и СКПН)'!$A$3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СКПН)'!$B$3:$R$3</c:f>
              <c:numCache>
                <c:formatCode>#,##0</c:formatCode>
                <c:ptCount val="17"/>
                <c:pt idx="0">
                  <c:v>601.13199459343446</c:v>
                </c:pt>
                <c:pt idx="1">
                  <c:v>505.74554502057822</c:v>
                </c:pt>
                <c:pt idx="2">
                  <c:v>538.70619355918939</c:v>
                </c:pt>
                <c:pt idx="3">
                  <c:v>583.72567926111776</c:v>
                </c:pt>
                <c:pt idx="4">
                  <c:v>599.79453124687086</c:v>
                </c:pt>
                <c:pt idx="5">
                  <c:v>725.88220535169194</c:v>
                </c:pt>
                <c:pt idx="6">
                  <c:v>486.41635872813464</c:v>
                </c:pt>
                <c:pt idx="7">
                  <c:v>550.06210784852294</c:v>
                </c:pt>
                <c:pt idx="8">
                  <c:v>539.43145379385055</c:v>
                </c:pt>
                <c:pt idx="9">
                  <c:v>556.19235745571314</c:v>
                </c:pt>
                <c:pt idx="10">
                  <c:v>605.37050906534319</c:v>
                </c:pt>
                <c:pt idx="11">
                  <c:v>682.8075860646519</c:v>
                </c:pt>
                <c:pt idx="12">
                  <c:v>639.9280099749883</c:v>
                </c:pt>
                <c:pt idx="13">
                  <c:v>655.87625466470308</c:v>
                </c:pt>
                <c:pt idx="14">
                  <c:v>641.24340249311012</c:v>
                </c:pt>
                <c:pt idx="15">
                  <c:v>747.11536385812656</c:v>
                </c:pt>
                <c:pt idx="16">
                  <c:v>796.2644035194287</c:v>
                </c:pt>
              </c:numCache>
            </c:numRef>
          </c:val>
        </c:ser>
        <c:ser>
          <c:idx val="1"/>
          <c:order val="1"/>
          <c:tx>
            <c:strRef>
              <c:f>'1.диаграмма (с экол и СКПН)'!$A$4</c:f>
              <c:strCache>
                <c:ptCount val="1"/>
                <c:pt idx="0">
                  <c:v>в т.ч. экология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СКПН)'!$B$4:$R$4</c:f>
              <c:numCache>
                <c:formatCode>General</c:formatCode>
                <c:ptCount val="17"/>
                <c:pt idx="0" formatCode="#,##0">
                  <c:v>14</c:v>
                </c:pt>
                <c:pt idx="3" formatCode="#,##0">
                  <c:v>13.801208298263138</c:v>
                </c:pt>
                <c:pt idx="4" formatCode="#,##0">
                  <c:v>1.6369188676566726</c:v>
                </c:pt>
                <c:pt idx="5" formatCode="#,##0">
                  <c:v>188.45593365175429</c:v>
                </c:pt>
                <c:pt idx="8" formatCode="#,##0">
                  <c:v>13.129447817111247</c:v>
                </c:pt>
                <c:pt idx="9" formatCode="#,##0">
                  <c:v>23.319536191528119</c:v>
                </c:pt>
                <c:pt idx="12" formatCode="#,##0">
                  <c:v>17.604106048114058</c:v>
                </c:pt>
              </c:numCache>
            </c:numRef>
          </c:val>
        </c:ser>
        <c:ser>
          <c:idx val="3"/>
          <c:order val="3"/>
          <c:tx>
            <c:strRef>
              <c:f>'1.диаграмма (с экол и СКПН)'!$A$6</c:f>
              <c:strCache>
                <c:ptCount val="1"/>
                <c:pt idx="0">
                  <c:v>РБ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СКПН)'!$B$6:$R$6</c:f>
              <c:numCache>
                <c:formatCode>#,##0</c:formatCode>
                <c:ptCount val="17"/>
                <c:pt idx="0">
                  <c:v>70.029116096314141</c:v>
                </c:pt>
                <c:pt idx="1">
                  <c:v>46.952502176203218</c:v>
                </c:pt>
                <c:pt idx="2">
                  <c:v>48.024621347719147</c:v>
                </c:pt>
                <c:pt idx="3">
                  <c:v>69.974676076120005</c:v>
                </c:pt>
                <c:pt idx="4">
                  <c:v>73.924248472557665</c:v>
                </c:pt>
                <c:pt idx="5">
                  <c:v>72.713339048580977</c:v>
                </c:pt>
                <c:pt idx="6">
                  <c:v>101.42993268211232</c:v>
                </c:pt>
                <c:pt idx="7">
                  <c:v>56.992581279031441</c:v>
                </c:pt>
                <c:pt idx="8">
                  <c:v>46.489857051436871</c:v>
                </c:pt>
                <c:pt idx="9">
                  <c:v>56.59686837551849</c:v>
                </c:pt>
                <c:pt idx="10">
                  <c:v>104.29211284496949</c:v>
                </c:pt>
                <c:pt idx="11">
                  <c:v>75.658364131352528</c:v>
                </c:pt>
                <c:pt idx="12">
                  <c:v>100.6967590615991</c:v>
                </c:pt>
                <c:pt idx="13">
                  <c:v>94.514632030378166</c:v>
                </c:pt>
                <c:pt idx="14">
                  <c:v>49.940696326641806</c:v>
                </c:pt>
                <c:pt idx="15">
                  <c:v>62.213560218465986</c:v>
                </c:pt>
                <c:pt idx="16">
                  <c:v>68.014206794043474</c:v>
                </c:pt>
              </c:numCache>
            </c:numRef>
          </c:val>
        </c:ser>
        <c:ser>
          <c:idx val="4"/>
          <c:order val="4"/>
          <c:tx>
            <c:strRef>
              <c:f>'1.диаграмма (с экол и СКПН)'!$A$7</c:f>
              <c:strCache>
                <c:ptCount val="1"/>
                <c:pt idx="0">
                  <c:v>в т.ч. доп.сумма на выравнивание 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СКПН)'!$B$7:$R$7</c:f>
              <c:numCache>
                <c:formatCode>#,##0</c:formatCode>
                <c:ptCount val="17"/>
                <c:pt idx="0">
                  <c:v>91.54699447097056</c:v>
                </c:pt>
                <c:pt idx="1">
                  <c:v>107.18445874114832</c:v>
                </c:pt>
                <c:pt idx="2">
                  <c:v>114.73256300975106</c:v>
                </c:pt>
                <c:pt idx="3">
                  <c:v>114.94056122160043</c:v>
                </c:pt>
                <c:pt idx="4">
                  <c:v>102.83991702382754</c:v>
                </c:pt>
                <c:pt idx="5">
                  <c:v>121.26316893992212</c:v>
                </c:pt>
                <c:pt idx="6">
                  <c:v>120.14073015558108</c:v>
                </c:pt>
                <c:pt idx="7">
                  <c:v>119.14290703972436</c:v>
                </c:pt>
                <c:pt idx="8">
                  <c:v>118.54372053780878</c:v>
                </c:pt>
                <c:pt idx="9">
                  <c:v>117.91471672702825</c:v>
                </c:pt>
                <c:pt idx="10">
                  <c:v>101.05936981226638</c:v>
                </c:pt>
                <c:pt idx="11">
                  <c:v>58.179277441878867</c:v>
                </c:pt>
                <c:pt idx="12">
                  <c:v>59.608536456893717</c:v>
                </c:pt>
                <c:pt idx="13">
                  <c:v>59.796775800594332</c:v>
                </c:pt>
                <c:pt idx="14">
                  <c:v>45.647101729922838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5"/>
          <c:order val="5"/>
          <c:tx>
            <c:strRef>
              <c:f>'1.диаграмма (с экол и СКПН)'!$A$8</c:f>
              <c:strCache>
                <c:ptCount val="1"/>
                <c:pt idx="0">
                  <c:v>РБ на СКПН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СКПН)'!$B$8:$R$8</c:f>
              <c:numCache>
                <c:formatCode>#,##0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89344"/>
        <c:axId val="71690880"/>
      </c:barChart>
      <c:lineChart>
        <c:grouping val="standard"/>
        <c:varyColors val="0"/>
        <c:ser>
          <c:idx val="2"/>
          <c:order val="2"/>
          <c:tx>
            <c:strRef>
              <c:f>'1.диаграмма (с экол и СКПН)'!$A$5</c:f>
              <c:strCache>
                <c:ptCount val="1"/>
                <c:pt idx="0">
                  <c:v>Базовый КПН по РК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СКПН)'!$B$5:$R$5</c:f>
              <c:numCache>
                <c:formatCode>#,##0</c:formatCode>
                <c:ptCount val="17"/>
                <c:pt idx="0">
                  <c:v>674</c:v>
                </c:pt>
                <c:pt idx="1">
                  <c:v>674</c:v>
                </c:pt>
                <c:pt idx="2">
                  <c:v>674</c:v>
                </c:pt>
                <c:pt idx="3">
                  <c:v>674</c:v>
                </c:pt>
                <c:pt idx="4">
                  <c:v>674</c:v>
                </c:pt>
                <c:pt idx="5">
                  <c:v>674</c:v>
                </c:pt>
                <c:pt idx="6">
                  <c:v>674</c:v>
                </c:pt>
                <c:pt idx="7">
                  <c:v>674</c:v>
                </c:pt>
                <c:pt idx="8">
                  <c:v>674</c:v>
                </c:pt>
                <c:pt idx="9">
                  <c:v>674</c:v>
                </c:pt>
                <c:pt idx="10">
                  <c:v>674</c:v>
                </c:pt>
                <c:pt idx="11">
                  <c:v>674</c:v>
                </c:pt>
                <c:pt idx="12">
                  <c:v>674</c:v>
                </c:pt>
                <c:pt idx="13">
                  <c:v>674</c:v>
                </c:pt>
                <c:pt idx="14">
                  <c:v>674</c:v>
                </c:pt>
                <c:pt idx="15">
                  <c:v>674</c:v>
                </c:pt>
                <c:pt idx="16">
                  <c:v>674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'1.диаграмма (с экол и СКПН)'!$A$9</c:f>
              <c:strCache>
                <c:ptCount val="1"/>
                <c:pt idx="0">
                  <c:v>КПН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7"/>
            <c:spPr>
              <a:solidFill>
                <a:srgbClr val="00206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СКПН)'!$B$9:$R$9</c:f>
              <c:numCache>
                <c:formatCode>#,##0</c:formatCode>
                <c:ptCount val="17"/>
                <c:pt idx="0">
                  <c:v>899.45067236887542</c:v>
                </c:pt>
                <c:pt idx="1">
                  <c:v>823.27366066313016</c:v>
                </c:pt>
                <c:pt idx="2">
                  <c:v>874.20777060348792</c:v>
                </c:pt>
                <c:pt idx="3">
                  <c:v>889.41253712150115</c:v>
                </c:pt>
                <c:pt idx="4">
                  <c:v>867.56137268783596</c:v>
                </c:pt>
                <c:pt idx="5">
                  <c:v>1106.7318024939086</c:v>
                </c:pt>
                <c:pt idx="6">
                  <c:v>910.70172593043515</c:v>
                </c:pt>
                <c:pt idx="7">
                  <c:v>903.96848133344656</c:v>
                </c:pt>
                <c:pt idx="8">
                  <c:v>913.05465814139859</c:v>
                </c:pt>
                <c:pt idx="9">
                  <c:v>919.00027027236149</c:v>
                </c:pt>
                <c:pt idx="10">
                  <c:v>899.77536257547092</c:v>
                </c:pt>
                <c:pt idx="11">
                  <c:v>904.99159677418663</c:v>
                </c:pt>
                <c:pt idx="12">
                  <c:v>892.40680006648381</c:v>
                </c:pt>
                <c:pt idx="13">
                  <c:v>880.60534293205956</c:v>
                </c:pt>
                <c:pt idx="14">
                  <c:v>821.91565206458495</c:v>
                </c:pt>
                <c:pt idx="15">
                  <c:v>900.12601731321377</c:v>
                </c:pt>
                <c:pt idx="16">
                  <c:v>964.37884247243539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'1.диаграмма (с экол и СКПН)'!$A$10</c:f>
              <c:strCache>
                <c:ptCount val="1"/>
                <c:pt idx="0">
                  <c:v>% на ПМСП, тенге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'1.диаграмма (с экол и СКПН)'!$B$2:$R$2</c:f>
              <c:strCache>
                <c:ptCount val="17"/>
                <c:pt idx="0">
                  <c:v>Средний по РК  </c:v>
                </c:pt>
                <c:pt idx="1">
                  <c:v>г. Алматы </c:v>
                </c:pt>
                <c:pt idx="2">
                  <c:v>Костанайская  </c:v>
                </c:pt>
                <c:pt idx="3">
                  <c:v>Карагандинская  </c:v>
                </c:pt>
                <c:pt idx="4">
                  <c:v>Павлодарская  </c:v>
                </c:pt>
                <c:pt idx="5">
                  <c:v>Кызылординская  </c:v>
                </c:pt>
                <c:pt idx="6">
                  <c:v>Мангистауская  </c:v>
                </c:pt>
                <c:pt idx="7">
                  <c:v>Атырауская  </c:v>
                </c:pt>
                <c:pt idx="8">
                  <c:v>ЮКО </c:v>
                </c:pt>
                <c:pt idx="9">
                  <c:v>Актюбинская  </c:v>
                </c:pt>
                <c:pt idx="10">
                  <c:v>Алматинская  </c:v>
                </c:pt>
                <c:pt idx="11">
                  <c:v>Жамбылская  </c:v>
                </c:pt>
                <c:pt idx="12">
                  <c:v>ВКО </c:v>
                </c:pt>
                <c:pt idx="13">
                  <c:v>Акмолинская  </c:v>
                </c:pt>
                <c:pt idx="14">
                  <c:v>г. Астана </c:v>
                </c:pt>
                <c:pt idx="15">
                  <c:v>ЗКО </c:v>
                </c:pt>
                <c:pt idx="16">
                  <c:v>СКО </c:v>
                </c:pt>
              </c:strCache>
            </c:strRef>
          </c:cat>
          <c:val>
            <c:numRef>
              <c:f>'1.диаграмма (с экол и СКПН)'!$B$10:$R$10</c:f>
              <c:numCache>
                <c:formatCode>#,##0</c:formatCode>
                <c:ptCount val="17"/>
                <c:pt idx="0">
                  <c:v>52.923043085747054</c:v>
                </c:pt>
                <c:pt idx="1">
                  <c:v>78.882325649904175</c:v>
                </c:pt>
                <c:pt idx="2">
                  <c:v>58.048896618778357</c:v>
                </c:pt>
                <c:pt idx="3">
                  <c:v>79.162741346972993</c:v>
                </c:pt>
                <c:pt idx="4">
                  <c:v>53.621879721156581</c:v>
                </c:pt>
                <c:pt idx="5">
                  <c:v>41.071950542442558</c:v>
                </c:pt>
                <c:pt idx="6">
                  <c:v>61.195128700471891</c:v>
                </c:pt>
                <c:pt idx="7">
                  <c:v>53.950512345918099</c:v>
                </c:pt>
                <c:pt idx="8">
                  <c:v>44.634206543449437</c:v>
                </c:pt>
                <c:pt idx="9">
                  <c:v>57.422161283582383</c:v>
                </c:pt>
                <c:pt idx="10">
                  <c:v>48.181869803041586</c:v>
                </c:pt>
                <c:pt idx="11">
                  <c:v>39.667003520946238</c:v>
                </c:pt>
                <c:pt idx="12">
                  <c:v>49.261260659071041</c:v>
                </c:pt>
                <c:pt idx="13">
                  <c:v>34.651283727549639</c:v>
                </c:pt>
                <c:pt idx="14">
                  <c:v>37.933044647723435</c:v>
                </c:pt>
                <c:pt idx="15">
                  <c:v>55.495215958264573</c:v>
                </c:pt>
                <c:pt idx="16">
                  <c:v>48.289684177190139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89344"/>
        <c:axId val="71690880"/>
      </c:lineChart>
      <c:catAx>
        <c:axId val="716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1690880"/>
        <c:crosses val="autoZero"/>
        <c:auto val="1"/>
        <c:lblAlgn val="ctr"/>
        <c:lblOffset val="100"/>
        <c:noMultiLvlLbl val="0"/>
      </c:catAx>
      <c:valAx>
        <c:axId val="71690880"/>
        <c:scaling>
          <c:orientation val="minMax"/>
          <c:max val="12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168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59934657389505"/>
          <c:y val="0.11879858241438813"/>
          <c:w val="0.23379223896726151"/>
          <c:h val="0.581847021401360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EB0C6-517F-4C3B-8B73-47B3EF64EF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72CFD0DF-261F-491A-847F-0C949A185F28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1шаг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8C6684F2-3111-46CF-9E6C-6DF983263955}" type="parTrans" cxnId="{D368AF3D-B4A1-4239-9D54-BDDFC37627E8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54A5A578-C07F-4367-BD33-A5C30082C1E8}" type="sibTrans" cxnId="{D368AF3D-B4A1-4239-9D54-BDDFC37627E8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CEECC97E-14B2-4C52-A0D0-85CAFE7BB7CD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2 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EFA51F5-1E6B-4BA4-A9E6-60E834F658EF}" type="parTrans" cxnId="{7FE6573F-8DF8-4181-A2CD-AB5E444C8E3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EC249B45-A57B-4F5F-930C-329CAE0C4FC8}" type="sibTrans" cxnId="{7FE6573F-8DF8-4181-A2CD-AB5E444C8E3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C960459B-72AE-4DB5-A163-D347D0FEA600}">
      <dgm:prSet phldrT="[Текст]"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3 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C5145333-C8F7-4036-8302-DF9C4C7B6132}" type="parTrans" cxnId="{61996E94-A527-4E23-BFFA-83B1CC78F6A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482FEAD7-1F07-4F69-8600-E9295E474369}" type="sibTrans" cxnId="{61996E94-A527-4E23-BFFA-83B1CC78F6A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5D33E350-60C4-4D8C-8818-62C7C2D551B0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4 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7A2B438-668C-4F0E-A102-59BBB2682D2D}" type="parTrans" cxnId="{10FB8963-3264-43D4-ACDC-40D9BB8D8EE0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BF084A18-EEAB-4105-AE69-3FA94A98EA55}" type="sibTrans" cxnId="{10FB8963-3264-43D4-ACDC-40D9BB8D8EE0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E1180035-F3DD-40D5-B98D-780C4299D0DE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5 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C2442E03-7A5B-4C77-8339-56ED3670E5D1}" type="parTrans" cxnId="{01AA8092-4280-492C-9C3F-C7C93C867D1B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D5795A1E-E38A-4A36-AA44-1A07CF04D132}" type="sibTrans" cxnId="{01AA8092-4280-492C-9C3F-C7C93C867D1B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DFAB1E57-0594-4F6D-ABEB-D501D8D1864C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Численность населения по данным Агентства статистики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FADB5150-418D-414D-93BA-F51E80A791B6}" type="parTrans" cxnId="{5DC898F5-A228-4706-A024-9A53A688B9FA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D5293EC7-E9D7-47E9-9FD5-B0E25236F34B}" type="sibTrans" cxnId="{5DC898F5-A228-4706-A024-9A53A688B9FA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7F107278-493D-4CA1-880B-B5254C84162F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6 шаг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B5D1B617-FC96-4E6F-97A4-7C82E8179959}" type="parTrans" cxnId="{3273C655-B43B-4EB3-A4C1-A795D7DB123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3A019A32-3B46-4ED2-B0F3-1631BFC0298B}" type="sibTrans" cxnId="{3273C655-B43B-4EB3-A4C1-A795D7DB123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4061191F-E1B8-4E76-9A4F-3348D458BEED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Определение бюджета для расчета КПН (за исключением расходов на оплату экологических надбавок)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E50F939-F112-44E4-BF07-177F83C7F2AF}" type="parTrans" cxnId="{4128846A-3097-44FF-A3D9-10401F910846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17802622-50D0-4EFD-8783-8521DC6CCA45}" type="sibTrans" cxnId="{4128846A-3097-44FF-A3D9-10401F910846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97D19C78-927A-4B3C-A9A7-38EA462C65DE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Определение размера поправочных коэффициентов в разрезе областей и по стране в среднем (половозрастной, плотности, </a:t>
          </a:r>
          <a:r>
            <a:rPr lang="ru-RU" sz="1700" b="0" i="0" u="none" strike="no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работу в сельской местности, продолжительности отопительного сезона)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D1C3B28A-7115-4962-B4DB-1593E50175A5}" type="parTrans" cxnId="{7DCCD84C-022D-4310-9C7D-7CB1652C48F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428A79F1-E5C0-4D49-8A8B-A107DFBD6A9D}" type="sibTrans" cxnId="{7DCCD84C-022D-4310-9C7D-7CB1652C48F5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92831EC2-006A-42AA-A194-44889E15959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Расчет базового КПН без учета поправочных коэффициентов – единый по стране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72F115E-59C8-4C16-9C75-99430EBC2261}" type="parTrans" cxnId="{ADBE003C-B419-4360-B7F2-F673A56FACD1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2B662856-FB03-4515-A0E6-FCC765C5F115}" type="sibTrans" cxnId="{ADBE003C-B419-4360-B7F2-F673A56FACD1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6E296E3C-A95B-4675-A40A-65FD255A32AD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Расчет бюджета на оказание АПП по КПН на 1 жителя в месяц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6C2ABBCA-B826-4DD6-8259-3D21162FA76C}" type="parTrans" cxnId="{08E88721-8CB0-496D-B37C-C2D4A9DDC9E3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9DD86591-2987-427E-BFAD-50F595093709}" type="sibTrans" cxnId="{08E88721-8CB0-496D-B37C-C2D4A9DDC9E3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1F508B63-53B3-4D42-A793-F4CD1A130134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Расчет КПН с учетом поправочных коэффициентов по стране и в разрезе областей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C98A0AA7-F68A-4F2E-929F-899A7137E838}" type="parTrans" cxnId="{E535B99E-479F-41E6-8C12-4668732B5811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0B51E1AC-92D2-4045-8C0B-8054D6BAEAE3}" type="sibTrans" cxnId="{E535B99E-479F-41E6-8C12-4668732B5811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A27B8871-CA8D-44D3-A18B-C90CB24BFA91}">
      <dgm:prSet custT="1"/>
      <dgm:spPr/>
      <dgm:t>
        <a:bodyPr/>
        <a:lstStyle/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Расчет бюджета на АПП по КПН в разрезе регионов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66CA5587-1A3B-4ADC-8292-8E6B5F01BE1D}" type="parTrans" cxnId="{6363C682-7A30-442F-815D-3582B7DE3BAA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A5C21172-F9CA-453B-A1F8-65DBE0BC8CB7}" type="sibTrans" cxnId="{6363C682-7A30-442F-815D-3582B7DE3BAA}">
      <dgm:prSet/>
      <dgm:spPr/>
      <dgm:t>
        <a:bodyPr/>
        <a:lstStyle/>
        <a:p>
          <a:endParaRPr lang="ru-RU" sz="1700">
            <a:latin typeface="Times New Roman" pitchFamily="18" charset="0"/>
            <a:cs typeface="Times New Roman" pitchFamily="18" charset="0"/>
          </a:endParaRPr>
        </a:p>
      </dgm:t>
    </dgm:pt>
    <dgm:pt modelId="{5B395CF2-544A-4EA3-B58C-C46614AD5295}" type="pres">
      <dgm:prSet presAssocID="{F8FEB0C6-517F-4C3B-8B73-47B3EF64EF58}" presName="linearFlow" presStyleCnt="0">
        <dgm:presLayoutVars>
          <dgm:dir/>
          <dgm:animLvl val="lvl"/>
          <dgm:resizeHandles val="exact"/>
        </dgm:presLayoutVars>
      </dgm:prSet>
      <dgm:spPr/>
    </dgm:pt>
    <dgm:pt modelId="{7F9525BB-48A1-4F3A-82A6-2D5BF19F0015}" type="pres">
      <dgm:prSet presAssocID="{72CFD0DF-261F-491A-847F-0C949A185F28}" presName="composite" presStyleCnt="0"/>
      <dgm:spPr/>
    </dgm:pt>
    <dgm:pt modelId="{57915E89-0035-4DD4-A7E3-DDFA40B3A402}" type="pres">
      <dgm:prSet presAssocID="{72CFD0DF-261F-491A-847F-0C949A185F2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EE55B-66C1-41A5-BA10-D72A6DCC92AD}" type="pres">
      <dgm:prSet presAssocID="{72CFD0DF-261F-491A-847F-0C949A185F2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CA921-DF5A-4155-8B93-5C94D2276695}" type="pres">
      <dgm:prSet presAssocID="{54A5A578-C07F-4367-BD33-A5C30082C1E8}" presName="sp" presStyleCnt="0"/>
      <dgm:spPr/>
    </dgm:pt>
    <dgm:pt modelId="{BB3CBBAE-1FBA-4636-ADB9-1F29B10733AF}" type="pres">
      <dgm:prSet presAssocID="{CEECC97E-14B2-4C52-A0D0-85CAFE7BB7CD}" presName="composite" presStyleCnt="0"/>
      <dgm:spPr/>
    </dgm:pt>
    <dgm:pt modelId="{906D1687-B4E5-4301-A134-A4AA06313A73}" type="pres">
      <dgm:prSet presAssocID="{CEECC97E-14B2-4C52-A0D0-85CAFE7BB7C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65D7D-76C5-4A1C-8CDB-74C227ECB5CF}" type="pres">
      <dgm:prSet presAssocID="{CEECC97E-14B2-4C52-A0D0-85CAFE7BB7C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16B86-19F9-4259-93D2-DC6FEAFC44AC}" type="pres">
      <dgm:prSet presAssocID="{EC249B45-A57B-4F5F-930C-329CAE0C4FC8}" presName="sp" presStyleCnt="0"/>
      <dgm:spPr/>
    </dgm:pt>
    <dgm:pt modelId="{D45AD63C-4B13-4D46-8A1D-A01122E65F3D}" type="pres">
      <dgm:prSet presAssocID="{C960459B-72AE-4DB5-A163-D347D0FEA600}" presName="composite" presStyleCnt="0"/>
      <dgm:spPr/>
    </dgm:pt>
    <dgm:pt modelId="{12120F4A-0321-42F6-9BE6-AAA63C0364B0}" type="pres">
      <dgm:prSet presAssocID="{C960459B-72AE-4DB5-A163-D347D0FEA60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FB95A-7569-4E10-824C-10EB5890A314}" type="pres">
      <dgm:prSet presAssocID="{C960459B-72AE-4DB5-A163-D347D0FEA60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BA5AB-9E7E-4613-A198-5C8FA7E08CD6}" type="pres">
      <dgm:prSet presAssocID="{482FEAD7-1F07-4F69-8600-E9295E474369}" presName="sp" presStyleCnt="0"/>
      <dgm:spPr/>
    </dgm:pt>
    <dgm:pt modelId="{6D5EEA0A-C601-48A1-AAF2-E4B1E9D90A71}" type="pres">
      <dgm:prSet presAssocID="{5D33E350-60C4-4D8C-8818-62C7C2D551B0}" presName="composite" presStyleCnt="0"/>
      <dgm:spPr/>
    </dgm:pt>
    <dgm:pt modelId="{7A545737-B0E5-4A80-82F9-DCA00C3B56B2}" type="pres">
      <dgm:prSet presAssocID="{5D33E350-60C4-4D8C-8818-62C7C2D551B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FABF7-6D0E-4982-B9D5-4BCF977DFB0C}" type="pres">
      <dgm:prSet presAssocID="{5D33E350-60C4-4D8C-8818-62C7C2D551B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42AAA-D748-4390-AC3A-40494E85F05A}" type="pres">
      <dgm:prSet presAssocID="{BF084A18-EEAB-4105-AE69-3FA94A98EA55}" presName="sp" presStyleCnt="0"/>
      <dgm:spPr/>
    </dgm:pt>
    <dgm:pt modelId="{18AA4093-854A-4034-A3A4-A93BC103D43B}" type="pres">
      <dgm:prSet presAssocID="{E1180035-F3DD-40D5-B98D-780C4299D0DE}" presName="composite" presStyleCnt="0"/>
      <dgm:spPr/>
    </dgm:pt>
    <dgm:pt modelId="{905F66E9-FC5A-4F0D-9CB1-853F5F5A5AAA}" type="pres">
      <dgm:prSet presAssocID="{E1180035-F3DD-40D5-B98D-780C4299D0DE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7BB53-D44C-4ECD-9532-AB7E5D508CAF}" type="pres">
      <dgm:prSet presAssocID="{E1180035-F3DD-40D5-B98D-780C4299D0DE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51E29-648A-400C-8CD5-2C4B02A9280E}" type="pres">
      <dgm:prSet presAssocID="{D5795A1E-E38A-4A36-AA44-1A07CF04D132}" presName="sp" presStyleCnt="0"/>
      <dgm:spPr/>
    </dgm:pt>
    <dgm:pt modelId="{0595464A-A3ED-4C1A-A165-5DCDD285FBAE}" type="pres">
      <dgm:prSet presAssocID="{7F107278-493D-4CA1-880B-B5254C84162F}" presName="composite" presStyleCnt="0"/>
      <dgm:spPr/>
    </dgm:pt>
    <dgm:pt modelId="{8CFBB976-73A9-41C5-A486-92105E6343B1}" type="pres">
      <dgm:prSet presAssocID="{7F107278-493D-4CA1-880B-B5254C8416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A1511-6178-4273-83C7-E11602E3A537}" type="pres">
      <dgm:prSet presAssocID="{7F107278-493D-4CA1-880B-B5254C84162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807C2-29DB-4015-B28F-8D49D94B0081}" type="presOf" srcId="{C960459B-72AE-4DB5-A163-D347D0FEA600}" destId="{12120F4A-0321-42F6-9BE6-AAA63C0364B0}" srcOrd="0" destOrd="0" presId="urn:microsoft.com/office/officeart/2005/8/layout/chevron2"/>
    <dgm:cxn modelId="{2E7CFA70-F272-475A-B662-182B70F0B11C}" type="presOf" srcId="{A27B8871-CA8D-44D3-A18B-C90CB24BFA91}" destId="{0FBA1511-6178-4273-83C7-E11602E3A537}" srcOrd="0" destOrd="0" presId="urn:microsoft.com/office/officeart/2005/8/layout/chevron2"/>
    <dgm:cxn modelId="{5DC898F5-A228-4706-A024-9A53A688B9FA}" srcId="{72CFD0DF-261F-491A-847F-0C949A185F28}" destId="{DFAB1E57-0594-4F6D-ABEB-D501D8D1864C}" srcOrd="0" destOrd="0" parTransId="{FADB5150-418D-414D-93BA-F51E80A791B6}" sibTransId="{D5293EC7-E9D7-47E9-9FD5-B0E25236F34B}"/>
    <dgm:cxn modelId="{E535B99E-479F-41E6-8C12-4668732B5811}" srcId="{E1180035-F3DD-40D5-B98D-780C4299D0DE}" destId="{1F508B63-53B3-4D42-A793-F4CD1A130134}" srcOrd="0" destOrd="0" parTransId="{C98A0AA7-F68A-4F2E-929F-899A7137E838}" sibTransId="{0B51E1AC-92D2-4045-8C0B-8054D6BAEAE3}"/>
    <dgm:cxn modelId="{259452D1-269A-4B53-B317-95B48C0B806A}" type="presOf" srcId="{1F508B63-53B3-4D42-A793-F4CD1A130134}" destId="{3147BB53-D44C-4ECD-9532-AB7E5D508CAF}" srcOrd="0" destOrd="0" presId="urn:microsoft.com/office/officeart/2005/8/layout/chevron2"/>
    <dgm:cxn modelId="{6363C682-7A30-442F-815D-3582B7DE3BAA}" srcId="{7F107278-493D-4CA1-880B-B5254C84162F}" destId="{A27B8871-CA8D-44D3-A18B-C90CB24BFA91}" srcOrd="0" destOrd="0" parTransId="{66CA5587-1A3B-4ADC-8292-8E6B5F01BE1D}" sibTransId="{A5C21172-F9CA-453B-A1F8-65DBE0BC8CB7}"/>
    <dgm:cxn modelId="{28748245-CE78-4346-888B-00EC08AD7F23}" type="presOf" srcId="{92831EC2-006A-42AA-A194-44889E159595}" destId="{0D8FABF7-6D0E-4982-B9D5-4BCF977DFB0C}" srcOrd="0" destOrd="0" presId="urn:microsoft.com/office/officeart/2005/8/layout/chevron2"/>
    <dgm:cxn modelId="{93532326-0912-422E-AE44-261AFC3B0B7E}" type="presOf" srcId="{97D19C78-927A-4B3C-A9A7-38EA462C65DE}" destId="{F65FB95A-7569-4E10-824C-10EB5890A314}" srcOrd="0" destOrd="0" presId="urn:microsoft.com/office/officeart/2005/8/layout/chevron2"/>
    <dgm:cxn modelId="{7D6822E5-7522-4CDC-968D-93DAEE1345D1}" type="presOf" srcId="{7F107278-493D-4CA1-880B-B5254C84162F}" destId="{8CFBB976-73A9-41C5-A486-92105E6343B1}" srcOrd="0" destOrd="0" presId="urn:microsoft.com/office/officeart/2005/8/layout/chevron2"/>
    <dgm:cxn modelId="{7FE6573F-8DF8-4181-A2CD-AB5E444C8E35}" srcId="{F8FEB0C6-517F-4C3B-8B73-47B3EF64EF58}" destId="{CEECC97E-14B2-4C52-A0D0-85CAFE7BB7CD}" srcOrd="1" destOrd="0" parTransId="{BEFA51F5-1E6B-4BA4-A9E6-60E834F658EF}" sibTransId="{EC249B45-A57B-4F5F-930C-329CAE0C4FC8}"/>
    <dgm:cxn modelId="{01AA8092-4280-492C-9C3F-C7C93C867D1B}" srcId="{F8FEB0C6-517F-4C3B-8B73-47B3EF64EF58}" destId="{E1180035-F3DD-40D5-B98D-780C4299D0DE}" srcOrd="4" destOrd="0" parTransId="{C2442E03-7A5B-4C77-8339-56ED3670E5D1}" sibTransId="{D5795A1E-E38A-4A36-AA44-1A07CF04D132}"/>
    <dgm:cxn modelId="{61996E94-A527-4E23-BFFA-83B1CC78F6A5}" srcId="{F8FEB0C6-517F-4C3B-8B73-47B3EF64EF58}" destId="{C960459B-72AE-4DB5-A163-D347D0FEA600}" srcOrd="2" destOrd="0" parTransId="{C5145333-C8F7-4036-8302-DF9C4C7B6132}" sibTransId="{482FEAD7-1F07-4F69-8600-E9295E474369}"/>
    <dgm:cxn modelId="{B4B33EBA-DE44-4F4D-AA25-AA4ACC67E9A0}" type="presOf" srcId="{E1180035-F3DD-40D5-B98D-780C4299D0DE}" destId="{905F66E9-FC5A-4F0D-9CB1-853F5F5A5AAA}" srcOrd="0" destOrd="0" presId="urn:microsoft.com/office/officeart/2005/8/layout/chevron2"/>
    <dgm:cxn modelId="{ADBE003C-B419-4360-B7F2-F673A56FACD1}" srcId="{5D33E350-60C4-4D8C-8818-62C7C2D551B0}" destId="{92831EC2-006A-42AA-A194-44889E159595}" srcOrd="0" destOrd="0" parTransId="{F72F115E-59C8-4C16-9C75-99430EBC2261}" sibTransId="{2B662856-FB03-4515-A0E6-FCC765C5F115}"/>
    <dgm:cxn modelId="{3273C655-B43B-4EB3-A4C1-A795D7DB1235}" srcId="{F8FEB0C6-517F-4C3B-8B73-47B3EF64EF58}" destId="{7F107278-493D-4CA1-880B-B5254C84162F}" srcOrd="5" destOrd="0" parTransId="{B5D1B617-FC96-4E6F-97A4-7C82E8179959}" sibTransId="{3A019A32-3B46-4ED2-B0F3-1631BFC0298B}"/>
    <dgm:cxn modelId="{10FB8963-3264-43D4-ACDC-40D9BB8D8EE0}" srcId="{F8FEB0C6-517F-4C3B-8B73-47B3EF64EF58}" destId="{5D33E350-60C4-4D8C-8818-62C7C2D551B0}" srcOrd="3" destOrd="0" parTransId="{F7A2B438-668C-4F0E-A102-59BBB2682D2D}" sibTransId="{BF084A18-EEAB-4105-AE69-3FA94A98EA55}"/>
    <dgm:cxn modelId="{4128846A-3097-44FF-A3D9-10401F910846}" srcId="{CEECC97E-14B2-4C52-A0D0-85CAFE7BB7CD}" destId="{4061191F-E1B8-4E76-9A4F-3348D458BEED}" srcOrd="0" destOrd="0" parTransId="{7E50F939-F112-44E4-BF07-177F83C7F2AF}" sibTransId="{17802622-50D0-4EFD-8783-8521DC6CCA45}"/>
    <dgm:cxn modelId="{00073A7C-2485-483C-A3DB-76ABF5B560CB}" type="presOf" srcId="{6E296E3C-A95B-4675-A40A-65FD255A32AD}" destId="{0B0EE55B-66C1-41A5-BA10-D72A6DCC92AD}" srcOrd="0" destOrd="1" presId="urn:microsoft.com/office/officeart/2005/8/layout/chevron2"/>
    <dgm:cxn modelId="{95BB3136-BAC8-4E6F-81BE-BBA787F897CD}" type="presOf" srcId="{5D33E350-60C4-4D8C-8818-62C7C2D551B0}" destId="{7A545737-B0E5-4A80-82F9-DCA00C3B56B2}" srcOrd="0" destOrd="0" presId="urn:microsoft.com/office/officeart/2005/8/layout/chevron2"/>
    <dgm:cxn modelId="{08E88721-8CB0-496D-B37C-C2D4A9DDC9E3}" srcId="{72CFD0DF-261F-491A-847F-0C949A185F28}" destId="{6E296E3C-A95B-4675-A40A-65FD255A32AD}" srcOrd="1" destOrd="0" parTransId="{6C2ABBCA-B826-4DD6-8259-3D21162FA76C}" sibTransId="{9DD86591-2987-427E-BFAD-50F595093709}"/>
    <dgm:cxn modelId="{A37A87CF-78AB-4936-A5CF-2E5AA1726CD7}" type="presOf" srcId="{CEECC97E-14B2-4C52-A0D0-85CAFE7BB7CD}" destId="{906D1687-B4E5-4301-A134-A4AA06313A73}" srcOrd="0" destOrd="0" presId="urn:microsoft.com/office/officeart/2005/8/layout/chevron2"/>
    <dgm:cxn modelId="{D368AF3D-B4A1-4239-9D54-BDDFC37627E8}" srcId="{F8FEB0C6-517F-4C3B-8B73-47B3EF64EF58}" destId="{72CFD0DF-261F-491A-847F-0C949A185F28}" srcOrd="0" destOrd="0" parTransId="{8C6684F2-3111-46CF-9E6C-6DF983263955}" sibTransId="{54A5A578-C07F-4367-BD33-A5C30082C1E8}"/>
    <dgm:cxn modelId="{091C7CC9-4B70-4D95-845C-2030B1D47F6A}" type="presOf" srcId="{F8FEB0C6-517F-4C3B-8B73-47B3EF64EF58}" destId="{5B395CF2-544A-4EA3-B58C-C46614AD5295}" srcOrd="0" destOrd="0" presId="urn:microsoft.com/office/officeart/2005/8/layout/chevron2"/>
    <dgm:cxn modelId="{A8A899F1-3C24-47E0-914F-8A8D8FACD108}" type="presOf" srcId="{4061191F-E1B8-4E76-9A4F-3348D458BEED}" destId="{89A65D7D-76C5-4A1C-8CDB-74C227ECB5CF}" srcOrd="0" destOrd="0" presId="urn:microsoft.com/office/officeart/2005/8/layout/chevron2"/>
    <dgm:cxn modelId="{7BB50FEA-F289-400B-A243-59EC88DE4D3E}" type="presOf" srcId="{72CFD0DF-261F-491A-847F-0C949A185F28}" destId="{57915E89-0035-4DD4-A7E3-DDFA40B3A402}" srcOrd="0" destOrd="0" presId="urn:microsoft.com/office/officeart/2005/8/layout/chevron2"/>
    <dgm:cxn modelId="{7DCCD84C-022D-4310-9C7D-7CB1652C48F5}" srcId="{C960459B-72AE-4DB5-A163-D347D0FEA600}" destId="{97D19C78-927A-4B3C-A9A7-38EA462C65DE}" srcOrd="0" destOrd="0" parTransId="{D1C3B28A-7115-4962-B4DB-1593E50175A5}" sibTransId="{428A79F1-E5C0-4D49-8A8B-A107DFBD6A9D}"/>
    <dgm:cxn modelId="{389D1A10-2257-4B53-B2B1-F1EAC1D200B3}" type="presOf" srcId="{DFAB1E57-0594-4F6D-ABEB-D501D8D1864C}" destId="{0B0EE55B-66C1-41A5-BA10-D72A6DCC92AD}" srcOrd="0" destOrd="0" presId="urn:microsoft.com/office/officeart/2005/8/layout/chevron2"/>
    <dgm:cxn modelId="{5476D027-EAD7-410D-9D53-E60F6AA91F43}" type="presParOf" srcId="{5B395CF2-544A-4EA3-B58C-C46614AD5295}" destId="{7F9525BB-48A1-4F3A-82A6-2D5BF19F0015}" srcOrd="0" destOrd="0" presId="urn:microsoft.com/office/officeart/2005/8/layout/chevron2"/>
    <dgm:cxn modelId="{9C04A0A3-F401-4E14-91A0-DD6F222220BC}" type="presParOf" srcId="{7F9525BB-48A1-4F3A-82A6-2D5BF19F0015}" destId="{57915E89-0035-4DD4-A7E3-DDFA40B3A402}" srcOrd="0" destOrd="0" presId="urn:microsoft.com/office/officeart/2005/8/layout/chevron2"/>
    <dgm:cxn modelId="{DD802AE1-358B-43A8-8097-DED21392530A}" type="presParOf" srcId="{7F9525BB-48A1-4F3A-82A6-2D5BF19F0015}" destId="{0B0EE55B-66C1-41A5-BA10-D72A6DCC92AD}" srcOrd="1" destOrd="0" presId="urn:microsoft.com/office/officeart/2005/8/layout/chevron2"/>
    <dgm:cxn modelId="{100539CE-270E-4067-B2AE-8AFB265F6409}" type="presParOf" srcId="{5B395CF2-544A-4EA3-B58C-C46614AD5295}" destId="{EC3CA921-DF5A-4155-8B93-5C94D2276695}" srcOrd="1" destOrd="0" presId="urn:microsoft.com/office/officeart/2005/8/layout/chevron2"/>
    <dgm:cxn modelId="{DB8367A2-9B72-405E-B4C0-DC9520BADB8D}" type="presParOf" srcId="{5B395CF2-544A-4EA3-B58C-C46614AD5295}" destId="{BB3CBBAE-1FBA-4636-ADB9-1F29B10733AF}" srcOrd="2" destOrd="0" presId="urn:microsoft.com/office/officeart/2005/8/layout/chevron2"/>
    <dgm:cxn modelId="{678DC3D4-3504-48F2-A962-DEBB65FE42BB}" type="presParOf" srcId="{BB3CBBAE-1FBA-4636-ADB9-1F29B10733AF}" destId="{906D1687-B4E5-4301-A134-A4AA06313A73}" srcOrd="0" destOrd="0" presId="urn:microsoft.com/office/officeart/2005/8/layout/chevron2"/>
    <dgm:cxn modelId="{6032B39F-2EBD-42FF-9EF9-0BF6129072ED}" type="presParOf" srcId="{BB3CBBAE-1FBA-4636-ADB9-1F29B10733AF}" destId="{89A65D7D-76C5-4A1C-8CDB-74C227ECB5CF}" srcOrd="1" destOrd="0" presId="urn:microsoft.com/office/officeart/2005/8/layout/chevron2"/>
    <dgm:cxn modelId="{46D1514D-BB8B-447B-A3E5-64959F60A5C2}" type="presParOf" srcId="{5B395CF2-544A-4EA3-B58C-C46614AD5295}" destId="{3F216B86-19F9-4259-93D2-DC6FEAFC44AC}" srcOrd="3" destOrd="0" presId="urn:microsoft.com/office/officeart/2005/8/layout/chevron2"/>
    <dgm:cxn modelId="{26348FA5-0851-4400-8F5C-05013A48AF4D}" type="presParOf" srcId="{5B395CF2-544A-4EA3-B58C-C46614AD5295}" destId="{D45AD63C-4B13-4D46-8A1D-A01122E65F3D}" srcOrd="4" destOrd="0" presId="urn:microsoft.com/office/officeart/2005/8/layout/chevron2"/>
    <dgm:cxn modelId="{1EC16113-0629-488B-A053-CD3FFA37587D}" type="presParOf" srcId="{D45AD63C-4B13-4D46-8A1D-A01122E65F3D}" destId="{12120F4A-0321-42F6-9BE6-AAA63C0364B0}" srcOrd="0" destOrd="0" presId="urn:microsoft.com/office/officeart/2005/8/layout/chevron2"/>
    <dgm:cxn modelId="{B506D577-DF08-4895-A016-009223C733E0}" type="presParOf" srcId="{D45AD63C-4B13-4D46-8A1D-A01122E65F3D}" destId="{F65FB95A-7569-4E10-824C-10EB5890A314}" srcOrd="1" destOrd="0" presId="urn:microsoft.com/office/officeart/2005/8/layout/chevron2"/>
    <dgm:cxn modelId="{BBDB5BDE-1EB4-45F2-9494-AD4AC216DB46}" type="presParOf" srcId="{5B395CF2-544A-4EA3-B58C-C46614AD5295}" destId="{395BA5AB-9E7E-4613-A198-5C8FA7E08CD6}" srcOrd="5" destOrd="0" presId="urn:microsoft.com/office/officeart/2005/8/layout/chevron2"/>
    <dgm:cxn modelId="{C3BACA40-624C-4A5E-AE87-4CCB465CAEE3}" type="presParOf" srcId="{5B395CF2-544A-4EA3-B58C-C46614AD5295}" destId="{6D5EEA0A-C601-48A1-AAF2-E4B1E9D90A71}" srcOrd="6" destOrd="0" presId="urn:microsoft.com/office/officeart/2005/8/layout/chevron2"/>
    <dgm:cxn modelId="{1F3E777E-05D9-4171-8C74-85E1CDD35D07}" type="presParOf" srcId="{6D5EEA0A-C601-48A1-AAF2-E4B1E9D90A71}" destId="{7A545737-B0E5-4A80-82F9-DCA00C3B56B2}" srcOrd="0" destOrd="0" presId="urn:microsoft.com/office/officeart/2005/8/layout/chevron2"/>
    <dgm:cxn modelId="{2BAD066C-87B9-4EA6-84E1-CA53C8BCFA45}" type="presParOf" srcId="{6D5EEA0A-C601-48A1-AAF2-E4B1E9D90A71}" destId="{0D8FABF7-6D0E-4982-B9D5-4BCF977DFB0C}" srcOrd="1" destOrd="0" presId="urn:microsoft.com/office/officeart/2005/8/layout/chevron2"/>
    <dgm:cxn modelId="{188347ED-2C77-4AB2-9303-F16792910F18}" type="presParOf" srcId="{5B395CF2-544A-4EA3-B58C-C46614AD5295}" destId="{B3942AAA-D748-4390-AC3A-40494E85F05A}" srcOrd="7" destOrd="0" presId="urn:microsoft.com/office/officeart/2005/8/layout/chevron2"/>
    <dgm:cxn modelId="{C28BC64A-38EC-4B15-9D01-3A21AF0BCEC6}" type="presParOf" srcId="{5B395CF2-544A-4EA3-B58C-C46614AD5295}" destId="{18AA4093-854A-4034-A3A4-A93BC103D43B}" srcOrd="8" destOrd="0" presId="urn:microsoft.com/office/officeart/2005/8/layout/chevron2"/>
    <dgm:cxn modelId="{01F4864B-B318-4F1F-9533-A1C2E3217EF7}" type="presParOf" srcId="{18AA4093-854A-4034-A3A4-A93BC103D43B}" destId="{905F66E9-FC5A-4F0D-9CB1-853F5F5A5AAA}" srcOrd="0" destOrd="0" presId="urn:microsoft.com/office/officeart/2005/8/layout/chevron2"/>
    <dgm:cxn modelId="{34A83FFD-7972-40BC-8B59-9492281075B2}" type="presParOf" srcId="{18AA4093-854A-4034-A3A4-A93BC103D43B}" destId="{3147BB53-D44C-4ECD-9532-AB7E5D508CAF}" srcOrd="1" destOrd="0" presId="urn:microsoft.com/office/officeart/2005/8/layout/chevron2"/>
    <dgm:cxn modelId="{EF47739C-817E-4FBC-BC43-D6A0650C860A}" type="presParOf" srcId="{5B395CF2-544A-4EA3-B58C-C46614AD5295}" destId="{10951E29-648A-400C-8CD5-2C4B02A9280E}" srcOrd="9" destOrd="0" presId="urn:microsoft.com/office/officeart/2005/8/layout/chevron2"/>
    <dgm:cxn modelId="{B7967C60-0D4A-46F9-83BA-CFB2C8950BF1}" type="presParOf" srcId="{5B395CF2-544A-4EA3-B58C-C46614AD5295}" destId="{0595464A-A3ED-4C1A-A165-5DCDD285FBAE}" srcOrd="10" destOrd="0" presId="urn:microsoft.com/office/officeart/2005/8/layout/chevron2"/>
    <dgm:cxn modelId="{D2611ACB-D5AA-40B9-B5C9-FDB9EA839D81}" type="presParOf" srcId="{0595464A-A3ED-4C1A-A165-5DCDD285FBAE}" destId="{8CFBB976-73A9-41C5-A486-92105E6343B1}" srcOrd="0" destOrd="0" presId="urn:microsoft.com/office/officeart/2005/8/layout/chevron2"/>
    <dgm:cxn modelId="{1A471BB8-5FAD-40E9-B82B-722D897B38BE}" type="presParOf" srcId="{0595464A-A3ED-4C1A-A165-5DCDD285FBAE}" destId="{0FBA1511-6178-4273-83C7-E11602E3A5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7035" cy="493633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4" y="3"/>
            <a:ext cx="2947035" cy="493633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63F7FC-CF1D-4D4B-A8A1-5E725FA00B44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689518"/>
            <a:ext cx="5440680" cy="4442698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7035" cy="493633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4" y="9377317"/>
            <a:ext cx="2947035" cy="493633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D50C2B-486C-4AA9-B9FB-7D217EA7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51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Выплывает по порядку сверху вниз, слева на право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64441-BC20-4BA3-81E6-2EDAB0A041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D466D-9FF4-4DE3-BE4E-36C781ABC93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D466D-9FF4-4DE3-BE4E-36C781ABC93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8225D-E9E3-4163-8A7A-D2DCD3BA3A8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8225D-E9E3-4163-8A7A-D2DCD3BA3A8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D3755-9F22-45B0-9AB4-C2ACAD09D9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52244" y="9379033"/>
            <a:ext cx="2947035" cy="49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0" tIns="45291" rIns="90580" bIns="45291" anchor="b"/>
          <a:lstStyle/>
          <a:p>
            <a:pPr algn="r" defTabSz="906550"/>
            <a:fld id="{AC939B3C-8D1C-4D55-8E14-05F39A56947C}" type="slidenum">
              <a:rPr lang="ru-RU" sz="1200">
                <a:latin typeface="Calibri" pitchFamily="34" charset="0"/>
              </a:rPr>
              <a:pPr algn="r" defTabSz="906550"/>
              <a:t>3</a:t>
            </a:fld>
            <a:endParaRPr lang="ru-RU" sz="1200" dirty="0">
              <a:latin typeface="Calibri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580" tIns="45291" rIns="90580" bIns="45291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C00000"/>
                </a:solidFill>
              </a:rPr>
              <a:t>Выплывает по порядку сверху вниз по абзацам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C00000"/>
                </a:solidFill>
              </a:rPr>
              <a:t>Выплывает по порядку сверху вниз по абзацам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4F61C-3D00-4744-9FC9-D1051B01C7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C00000"/>
                </a:solidFill>
              </a:rPr>
              <a:t>Выплывает по порядку сверху вниз по абзацам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4F61C-3D00-4744-9FC9-D1051B01C7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094D-3DBD-4313-8F56-CC12D0F7A72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1F87-D910-4B1A-B456-5D82035360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C00000"/>
                </a:solidFill>
              </a:rPr>
              <a:t>Выплывает по указанным номерам  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D78F0-B0D9-414F-86CB-EE41911032D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C00000"/>
                </a:solidFill>
              </a:rPr>
              <a:t>Выплывает слева на право по каждому участнику , картинки последними по каждой строке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95C6F-AD4B-4B21-A56D-F6ED817AF80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Выплывает по порядку сверху вниз </a:t>
            </a:r>
            <a:r>
              <a:rPr lang="ru-RU" smtClean="0">
                <a:solidFill>
                  <a:srgbClr val="C00000"/>
                </a:solidFill>
              </a:rPr>
              <a:t>по абзацам    бал</a:t>
            </a:r>
            <a:r>
              <a:rPr lang="ru-RU" dirty="0" smtClean="0">
                <a:solidFill>
                  <a:srgbClr val="C00000"/>
                </a:solidFill>
              </a:rPr>
              <a:t>!!!!!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0D84AE-35C0-4CF2-91AE-B069A1F6AD3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2B90-884C-450E-982A-3A49349659AA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26DD-5A66-4400-8669-060E9192B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5D5F-3E1C-424B-A54E-45A551050029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84ED-0595-40AD-B8F6-26D63E1C6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C61B-7590-4A7E-8847-616B20A20B9F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DD4D-20EE-46DF-AAA0-2C73C92B0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8" name="Rectangle 536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257175" y="3690938"/>
            <a:ext cx="8486775" cy="817562"/>
          </a:xfrm>
        </p:spPr>
        <p:txBody>
          <a:bodyPr/>
          <a:lstStyle>
            <a:lvl1pPr>
              <a:lnSpc>
                <a:spcPct val="80000"/>
              </a:lnSpc>
              <a:defRPr sz="5000">
                <a:ea typeface="Gulim" pitchFamily="34" charset="-127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85A3B847-AE15-409D-9AC5-E45AD1B9C70D}" type="datetime1">
              <a:rPr lang="en-US"/>
              <a:pPr>
                <a:defRPr/>
              </a:pPr>
              <a:t>2/19/2014</a:t>
            </a:fld>
            <a:endParaRPr lang="en-US" altLang="ko-KR">
              <a:ea typeface="굴림" charset="-127"/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629400"/>
            <a:ext cx="2895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BE02-590E-409B-828D-3DFB532DBFE7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2040-A5C8-46D2-89D5-F390A9A2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6AEC-CE8A-4B2C-B295-A650B7CF0FB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1E96-6B1D-4D57-A952-6E6BF2E32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C594-1B5C-4479-A2D1-FF2C2C79BC0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E356-1F45-4A37-84D3-F7B3C47A4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7BBB0-BCA9-4FDE-AF02-3FFF3CA0274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58FC-25E0-4085-8423-82625E57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04F-E49D-4EB5-AA97-E80DD492323F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8AB9-7164-4BBD-B185-30D1A3562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F38B-49B2-479A-92E9-7A48C0C2E91F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1427-D937-48BF-8D53-32A0B8C16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C3EC-1257-4874-929B-746579B9CD5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7D540-3655-44C8-BCDE-0C50907AF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D4BE-783A-4E48-9224-106AC0530E26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1A12-935C-41DE-8E9E-90FC74B6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FCD37-9EDA-4E84-AD76-3EB3BC58F8B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7784A-7DBB-4FFC-9035-7FA350420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2" descr="Герб Р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0906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304800"/>
            <a:ext cx="14906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1071563" y="5715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Министерство здравоохранения Республики Казахстан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248025" y="6205538"/>
            <a:ext cx="2315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г. </a:t>
            </a:r>
            <a:r>
              <a:rPr lang="ru-RU" sz="1400" b="1" dirty="0" err="1" smtClean="0">
                <a:solidFill>
                  <a:srgbClr val="FF0000"/>
                </a:solidFill>
                <a:cs typeface="Arial" pitchFamily="34" charset="0"/>
              </a:rPr>
              <a:t>Алматы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, июль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2013 г.</a:t>
            </a:r>
            <a:r>
              <a:rPr lang="ru-RU" sz="2000" dirty="0">
                <a:cs typeface="Arial" pitchFamily="34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1772816"/>
            <a:ext cx="7772400" cy="3744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Новая модель финансирования АПП по комплексному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подушевому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нормативу:</a:t>
            </a:r>
          </a:p>
          <a:p>
            <a:pPr lvl="0" algn="ctr" fontAlgn="auto">
              <a:spcAft>
                <a:spcPts val="0"/>
              </a:spcAft>
              <a:buFontTx/>
              <a:buChar char="-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методика формирования КПН;</a:t>
            </a:r>
          </a:p>
          <a:p>
            <a:pPr lvl="0" algn="ctr" fontAlgn="auto">
              <a:spcAft>
                <a:spcPts val="0"/>
              </a:spcAft>
              <a:buFontTx/>
              <a:buChar char="-"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моделирование бюджета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2014 год с выравниванием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/>
        </p:nvGraphicFramePr>
        <p:xfrm>
          <a:off x="300251" y="1143000"/>
          <a:ext cx="8816453" cy="5708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4462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подушевой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норматив на АПП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учетом выравнивания по регионам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2015 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628800"/>
            <a:ext cx="5801868" cy="487203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714620"/>
            <a:ext cx="64294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Баз.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КПН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674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764704"/>
            <a:ext cx="85689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на АПП – 182,5 млрд.тенге, в т.ч. дополнительно – 34,7 млрд. тенге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 выравнивание – 26,0 млрд.тенге (14 регионов) и на увеличение СКПН – 8,7 млрд.тенге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3" y="159023"/>
            <a:ext cx="867645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Методика формирования КПН на АПП  на уровне РБ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980728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1414"/>
            <a:ext cx="86409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БАЗОВЫЙ комплексный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подушевой</a:t>
            </a:r>
            <a:r>
              <a:rPr lang="ru-RU" sz="2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 норматив АПП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18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 Cyr" pitchFamily="18" charset="0"/>
                <a:cs typeface="Times New Roman Cyr" pitchFamily="18" charset="0"/>
              </a:rPr>
              <a:t>– стоимость комплекса медицинских услуг в расчете на одного человека для обеспечения амбулаторно-поликлинической помощью в рамках ГОБМП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 Cyr" pitchFamily="18" charset="0"/>
                <a:cs typeface="Times New Roman Cyr" pitchFamily="18" charset="0"/>
              </a:rPr>
              <a:t>БЕЗ УЧЕТА ПОПРАВОЧНЫХ КОЭФФИЦИЕНТОВ</a:t>
            </a:r>
            <a:endParaRPr lang="ru-RU" dirty="0">
              <a:solidFill>
                <a:prstClr val="black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4016" y="1487665"/>
            <a:ext cx="1547664" cy="10063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Базовый КПН</a:t>
            </a:r>
            <a:endParaRPr lang="ru-RU" b="1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2135737"/>
            <a:ext cx="457093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Половозрастной поправочный коэффициент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1973" y="2711801"/>
            <a:ext cx="46003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Коэффициент плотности населения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143849"/>
            <a:ext cx="45365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Коэффициент учета надбавок за работу в сельской местности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1619672" y="2063729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1987917" y="2639793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2267744" y="3215857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411760" y="4006204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3862188"/>
            <a:ext cx="44644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коэффициент учета продолжительности отопительного сезона</a:t>
            </a:r>
            <a:endParaRPr lang="ru-RU" dirty="0">
              <a:solidFill>
                <a:srgbClr val="0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339752" y="4726284"/>
            <a:ext cx="576064" cy="50405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4654276"/>
            <a:ext cx="44644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ctr"/>
            <a:r>
              <a:rPr lang="ru-RU" dirty="0" smtClean="0">
                <a:solidFill>
                  <a:srgbClr val="000000"/>
                </a:solidFill>
                <a:latin typeface="Times New Roman Cyr" pitchFamily="18" charset="0"/>
                <a:cs typeface="Times New Roman Cyr" pitchFamily="18" charset="0"/>
              </a:rPr>
              <a:t>Сумма надбавки за работу в зонах экологического бедствия</a:t>
            </a:r>
            <a:endParaRPr lang="ru-RU" dirty="0">
              <a:solidFill>
                <a:srgbClr val="0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536" y="5214950"/>
            <a:ext cx="3024336" cy="151216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Гарантированный КПН</a:t>
            </a:r>
            <a:endParaRPr lang="ru-RU" b="1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3" y="5458358"/>
            <a:ext cx="568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- Комплексный </a:t>
            </a:r>
            <a:r>
              <a:rPr lang="ru-RU" b="1" dirty="0" err="1" smtClean="0">
                <a:latin typeface="Times New Roman Cyr" pitchFamily="18" charset="0"/>
                <a:cs typeface="Times New Roman Cyr" pitchFamily="18" charset="0"/>
              </a:rPr>
              <a:t>подушевой</a:t>
            </a:r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 норматив с учетом поправочных коэффициентов и экологии (территориальных особенностей)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– разный во всех регионах</a:t>
            </a:r>
            <a:endParaRPr lang="ru-RU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56184" y="1557932"/>
            <a:ext cx="75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- Единый по всей стране разный во всех регионах</a:t>
            </a:r>
            <a:endParaRPr lang="ru-RU" sz="20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3876" y="1412776"/>
            <a:ext cx="5785174" cy="933158"/>
            <a:chOff x="1016" y="676713"/>
            <a:chExt cx="5785174" cy="9331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6" y="676713"/>
              <a:ext cx="5785174" cy="933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8347" y="704044"/>
              <a:ext cx="5730512" cy="878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 Cyr" pitchFamily="18" charset="-52"/>
                </a:rPr>
                <a:t>Гарантированная часть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167031" y="1412776"/>
            <a:ext cx="2833092" cy="933158"/>
            <a:chOff x="6024171" y="676713"/>
            <a:chExt cx="2833092" cy="93315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024171" y="676713"/>
              <a:ext cx="2833092" cy="933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Скругленный прямоугольник 6"/>
            <p:cNvSpPr/>
            <p:nvPr/>
          </p:nvSpPr>
          <p:spPr>
            <a:xfrm>
              <a:off x="6051502" y="704044"/>
              <a:ext cx="2778430" cy="878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latin typeface="Times New Roman Cyr" pitchFamily="18" charset="-52"/>
                </a:rPr>
                <a:t>Стимулирующая часть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7504" y="2495842"/>
            <a:ext cx="2833092" cy="933158"/>
            <a:chOff x="1016" y="1780394"/>
            <a:chExt cx="2833092" cy="93315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016" y="1780394"/>
              <a:ext cx="2833092" cy="933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8347" y="1807725"/>
              <a:ext cx="2778430" cy="878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>
                  <a:latin typeface="Times New Roman Cyr" pitchFamily="18" charset="-52"/>
                </a:rPr>
                <a:t>первичная медико-санитарная помощь (ПМСП) -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Times New Roman Cyr" pitchFamily="18" charset="-52"/>
                </a:rPr>
                <a:t>65%</a:t>
              </a: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59586" y="2495842"/>
            <a:ext cx="2833092" cy="933158"/>
            <a:chOff x="2953098" y="1780394"/>
            <a:chExt cx="2833092" cy="9331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953098" y="1780394"/>
              <a:ext cx="2833092" cy="933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6"/>
            <p:cNvSpPr/>
            <p:nvPr/>
          </p:nvSpPr>
          <p:spPr>
            <a:xfrm>
              <a:off x="2980429" y="1807725"/>
              <a:ext cx="2778430" cy="878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>
                  <a:latin typeface="Times New Roman Cyr" pitchFamily="18" charset="-52"/>
                </a:rPr>
                <a:t>консультативно-диагностическая помощь (КДП) -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Times New Roman Cyr" pitchFamily="18" charset="-52"/>
                </a:rPr>
                <a:t>35%</a:t>
              </a:r>
              <a:endParaRPr lang="ru-RU" sz="16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156176" y="2495842"/>
            <a:ext cx="2833092" cy="933158"/>
            <a:chOff x="6024171" y="1780394"/>
            <a:chExt cx="2833092" cy="93315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024171" y="1780394"/>
              <a:ext cx="2833092" cy="93315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051502" y="1807725"/>
              <a:ext cx="2778430" cy="878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0" kern="1200" dirty="0" smtClean="0">
                  <a:latin typeface="Times New Roman Cyr" pitchFamily="18" charset="-52"/>
                </a:rPr>
                <a:t>стимулирующий компонент </a:t>
              </a:r>
              <a:r>
                <a:rPr lang="ru-RU" sz="1800" b="0" kern="1200" dirty="0" err="1" smtClean="0">
                  <a:latin typeface="Times New Roman Cyr" pitchFamily="18" charset="-52"/>
                </a:rPr>
                <a:t>подущевого</a:t>
              </a:r>
              <a:r>
                <a:rPr lang="ru-RU" sz="1800" b="0" kern="1200" dirty="0" smtClean="0">
                  <a:latin typeface="Times New Roman Cyr" pitchFamily="18" charset="-52"/>
                </a:rPr>
                <a:t> норматива</a:t>
              </a:r>
              <a:r>
                <a:rPr lang="ru-RU" sz="1600" b="0" kern="1200" dirty="0" smtClean="0">
                  <a:latin typeface="Times New Roman Cyr" pitchFamily="18" charset="-52"/>
                </a:rPr>
                <a:t> (СКПН)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3876" y="835668"/>
            <a:ext cx="8856247" cy="505100"/>
            <a:chOff x="1016" y="1091"/>
            <a:chExt cx="8856247" cy="5051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016" y="1091"/>
              <a:ext cx="8856247" cy="5051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5810" y="15885"/>
              <a:ext cx="8826659" cy="4755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 Cyr" pitchFamily="18" charset="-52"/>
                </a:rPr>
                <a:t>Комплексный </a:t>
              </a:r>
              <a:r>
                <a:rPr lang="ru-RU" sz="2000" b="1" kern="1200" dirty="0" err="1" smtClean="0">
                  <a:latin typeface="Times New Roman Cyr" pitchFamily="18" charset="-52"/>
                </a:rPr>
                <a:t>подушевой</a:t>
              </a:r>
              <a:r>
                <a:rPr lang="ru-RU" sz="2000" b="1" kern="1200" dirty="0" smtClean="0">
                  <a:latin typeface="Times New Roman Cyr" pitchFamily="18" charset="-52"/>
                </a:rPr>
                <a:t> норматив (КПН)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Структура комплексного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подущевого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норматива на оказание амбулаторно-поликлинической помощи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8976" y="3714752"/>
            <a:ext cx="2857520" cy="30003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 Cyr" pitchFamily="18" charset="-52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 Cyr" pitchFamily="18" charset="-52"/>
              </a:rPr>
              <a:t>Оплата за результат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Материнская смертность;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Детская смертность от острой кишечной инфекции, острой респираторной инфекции;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Злокачественная новообразования визуальной локализации 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Туберкулез;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Госпитализация с осложнением болезней системы кровообращения;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 Cyr" pitchFamily="18" charset="-52"/>
              </a:rPr>
              <a:t>Жалобы </a:t>
            </a:r>
          </a:p>
          <a:p>
            <a:pPr marL="342900" indent="-342900" algn="ctr">
              <a:buAutoNum type="arabicPeriod"/>
            </a:pPr>
            <a:endParaRPr lang="ru-RU" sz="1400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6732240" y="3429000"/>
            <a:ext cx="1785950" cy="214314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40" y="3786190"/>
            <a:ext cx="3143240" cy="30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Times New Roman Cyr" pitchFamily="18" charset="-52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 Cyr" pitchFamily="18" charset="-52"/>
              </a:rPr>
              <a:t>Функции</a:t>
            </a:r>
            <a:r>
              <a:rPr lang="ru-RU" sz="1400" b="1" dirty="0" smtClean="0">
                <a:solidFill>
                  <a:srgbClr val="C00000"/>
                </a:solidFill>
                <a:latin typeface="Times New Roman Cyr" pitchFamily="18" charset="-52"/>
              </a:rPr>
              <a:t>: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Прием врача (участковые и ВОП)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Посещение врача на дому 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Услуги доврачебного кабинета 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Услуги медицинских сестер  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Посещение медсестры на дому</a:t>
            </a: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Услуги соц. работника и психолога</a:t>
            </a:r>
            <a:endParaRPr lang="ru-RU" sz="1400" dirty="0" smtClean="0">
              <a:latin typeface="Times New Roman Cyr" pitchFamily="18" charset="-52"/>
              <a:cs typeface="Arial" pitchFamily="34" charset="0"/>
            </a:endParaRP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Arial" pitchFamily="34" charset="0"/>
              </a:rPr>
              <a:t>Услуги по профилактике и ЗОЖ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 Неотложная </a:t>
            </a:r>
            <a:r>
              <a:rPr lang="ru-RU" sz="1400" dirty="0" err="1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мед.помощь</a:t>
            </a:r>
            <a:endParaRPr lang="ru-RU" sz="1400" dirty="0" smtClean="0">
              <a:solidFill>
                <a:srgbClr val="000000"/>
              </a:solidFill>
              <a:latin typeface="Times New Roman Cyr" pitchFamily="18" charset="-52"/>
              <a:cs typeface="Times New Roman Cyr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 Клинические исследования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 Иммунопрофилактика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Манипуляции (в/</a:t>
            </a:r>
            <a:r>
              <a:rPr lang="ru-RU" sz="1400" dirty="0" err="1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в</a:t>
            </a: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/м, </a:t>
            </a:r>
            <a:r>
              <a:rPr lang="ru-RU" sz="1400" dirty="0" err="1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п</a:t>
            </a: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/и)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 Cyr" pitchFamily="18" charset="-52"/>
                <a:cs typeface="Times New Roman Cyr" pitchFamily="18" charset="0"/>
              </a:rPr>
              <a:t>  Иммобилизация (наложение марлевых повязок, шин)</a:t>
            </a:r>
          </a:p>
          <a:p>
            <a:pPr marL="342900" indent="-342900" algn="ctr">
              <a:buAutoNum type="arabicPeriod"/>
            </a:pPr>
            <a:endParaRPr lang="ru-RU" sz="1400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39552" y="3429000"/>
            <a:ext cx="1785950" cy="2143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178580" y="3786190"/>
            <a:ext cx="2857520" cy="30003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 Cyr" pitchFamily="18" charset="-52"/>
              </a:rPr>
              <a:t>Функции</a:t>
            </a:r>
            <a:r>
              <a:rPr lang="ru-RU" sz="1400" b="1" dirty="0" smtClean="0">
                <a:solidFill>
                  <a:srgbClr val="C00000"/>
                </a:solidFill>
                <a:latin typeface="Times New Roman Cyr" pitchFamily="18" charset="-52"/>
              </a:rPr>
              <a:t>: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Times New Roman Cyr" pitchFamily="18" charset="-52"/>
            </a:endParaRPr>
          </a:p>
          <a:p>
            <a:pPr lvl="0"/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Прием узкого специалиста</a:t>
            </a:r>
          </a:p>
          <a:p>
            <a:pPr lvl="0"/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Услуги медицинских сестер </a:t>
            </a:r>
          </a:p>
          <a:p>
            <a:pPr lvl="0"/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Биохимические исследования</a:t>
            </a:r>
          </a:p>
          <a:p>
            <a:pPr lvl="0"/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Рентген исследование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УЗИ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 ЭКГ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ФГДС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smtClean="0">
                <a:latin typeface="Times New Roman Cyr" pitchFamily="18" charset="-52"/>
                <a:cs typeface="Times New Roman Cyr" pitchFamily="18" charset="0"/>
              </a:rPr>
              <a:t>в т.ч. дорогостоящие виды исследований для социально уязвимой группы населения</a:t>
            </a:r>
          </a:p>
          <a:p>
            <a:pPr lvl="0"/>
            <a:endParaRPr lang="ru-RU" sz="1400" dirty="0" smtClean="0">
              <a:latin typeface="Times New Roman Cyr" pitchFamily="18" charset="-52"/>
              <a:cs typeface="Times New Roman Cyr" pitchFamily="18" charset="0"/>
            </a:endParaRPr>
          </a:p>
          <a:p>
            <a:pPr marL="342900" indent="-342900" algn="ctr">
              <a:buAutoNum type="arabicPeriod"/>
            </a:pPr>
            <a:endParaRPr lang="ru-RU" sz="1400" dirty="0">
              <a:solidFill>
                <a:srgbClr val="C00000"/>
              </a:solidFill>
              <a:latin typeface="Times New Roman Cyr" pitchFamily="18" charset="-52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491880" y="3429000"/>
            <a:ext cx="1785950" cy="2143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2816512" y="6054141"/>
            <a:ext cx="327366" cy="39155"/>
            <a:chOff x="3456282" y="2386669"/>
            <a:chExt cx="327366" cy="39155"/>
          </a:xfrm>
        </p:grpSpPr>
        <p:sp>
          <p:nvSpPr>
            <p:cNvPr id="63" name="Прямая соединительная линия 3"/>
            <p:cNvSpPr/>
            <p:nvPr/>
          </p:nvSpPr>
          <p:spPr>
            <a:xfrm>
              <a:off x="3456282" y="2386669"/>
              <a:ext cx="327366" cy="391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577"/>
                  </a:moveTo>
                  <a:lnTo>
                    <a:pt x="327366" y="1957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Прямая соединительная линия 4"/>
            <p:cNvSpPr/>
            <p:nvPr/>
          </p:nvSpPr>
          <p:spPr>
            <a:xfrm>
              <a:off x="3611781" y="2398062"/>
              <a:ext cx="16368" cy="16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187624" y="4028237"/>
            <a:ext cx="43592" cy="871851"/>
            <a:chOff x="1670304" y="1072658"/>
            <a:chExt cx="43592" cy="871851"/>
          </a:xfrm>
        </p:grpSpPr>
        <p:sp>
          <p:nvSpPr>
            <p:cNvPr id="43" name="Прямая соединительная линия 3"/>
            <p:cNvSpPr/>
            <p:nvPr/>
          </p:nvSpPr>
          <p:spPr>
            <a:xfrm rot="16802069">
              <a:off x="1256175" y="1489006"/>
              <a:ext cx="871851" cy="391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577"/>
                  </a:moveTo>
                  <a:lnTo>
                    <a:pt x="871851" y="1957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Прямая соединительная линия 4"/>
            <p:cNvSpPr/>
            <p:nvPr/>
          </p:nvSpPr>
          <p:spPr>
            <a:xfrm rot="16802069">
              <a:off x="1670304" y="1486788"/>
              <a:ext cx="43592" cy="43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87624" y="5229200"/>
            <a:ext cx="39155" cy="519207"/>
            <a:chOff x="1708563" y="1912440"/>
            <a:chExt cx="39155" cy="519207"/>
          </a:xfrm>
        </p:grpSpPr>
        <p:sp>
          <p:nvSpPr>
            <p:cNvPr id="41" name="Прямая соединительная линия 5"/>
            <p:cNvSpPr/>
            <p:nvPr/>
          </p:nvSpPr>
          <p:spPr>
            <a:xfrm rot="3866568">
              <a:off x="1468537" y="2152466"/>
              <a:ext cx="519207" cy="391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577"/>
                  </a:moveTo>
                  <a:lnTo>
                    <a:pt x="519207" y="19577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ая соединительная линия 6"/>
            <p:cNvSpPr/>
            <p:nvPr/>
          </p:nvSpPr>
          <p:spPr>
            <a:xfrm rot="3866568">
              <a:off x="1715161" y="2159064"/>
              <a:ext cx="25960" cy="25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cxnSp>
        <p:nvCxnSpPr>
          <p:cNvPr id="39" name="Прямая со стрелкой 38"/>
          <p:cNvCxnSpPr>
            <a:stCxn id="11" idx="3"/>
            <a:endCxn id="29" idx="1"/>
          </p:cNvCxnSpPr>
          <p:nvPr/>
        </p:nvCxnSpPr>
        <p:spPr>
          <a:xfrm>
            <a:off x="7006580" y="4397970"/>
            <a:ext cx="565795" cy="6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6200000" flipH="1">
            <a:off x="7082632" y="3566690"/>
            <a:ext cx="246062" cy="2409825"/>
          </a:xfrm>
          <a:prstGeom prst="bentConnector3">
            <a:avLst>
              <a:gd name="adj1" fmla="val 24199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078212" y="3212976"/>
            <a:ext cx="1857375" cy="1872208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71438" y="71438"/>
            <a:ext cx="907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Формирование бюджета амбулаторно-поликлинической помощи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313" y="785813"/>
            <a:ext cx="1857375" cy="1508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Прикрепленное население в  ИС «РПН»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 свободного выбора)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88" y="857250"/>
            <a:ext cx="2786062" cy="1216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подушевой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норматив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 учетом поправочных коэффициентов)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72188" y="855663"/>
            <a:ext cx="2714625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Бюджет  ПМСП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амбулаторно-поликлиническую помощь по комплексному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подушевому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нормативу</a:t>
            </a:r>
            <a:endParaRPr lang="ru-RU" sz="1400" dirty="0"/>
          </a:p>
        </p:txBody>
      </p:sp>
      <p:sp>
        <p:nvSpPr>
          <p:cNvPr id="22" name="Равно 21"/>
          <p:cNvSpPr/>
          <p:nvPr/>
        </p:nvSpPr>
        <p:spPr>
          <a:xfrm>
            <a:off x="5500688" y="1214438"/>
            <a:ext cx="571500" cy="500062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Умножение 22"/>
          <p:cNvSpPr/>
          <p:nvPr/>
        </p:nvSpPr>
        <p:spPr>
          <a:xfrm>
            <a:off x="2071688" y="1214438"/>
            <a:ext cx="571500" cy="42862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0" y="2355850"/>
            <a:ext cx="9144000" cy="158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TextBox 49"/>
          <p:cNvSpPr txBox="1">
            <a:spLocks noChangeArrowheads="1"/>
          </p:cNvSpPr>
          <p:nvPr/>
        </p:nvSpPr>
        <p:spPr bwMode="auto">
          <a:xfrm>
            <a:off x="1214438" y="2500313"/>
            <a:ext cx="677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Структура комплексного </a:t>
            </a:r>
            <a:r>
              <a:rPr lang="ru-RU" sz="2400" b="1" dirty="0" err="1">
                <a:solidFill>
                  <a:srgbClr val="0070C0"/>
                </a:solidFill>
                <a:latin typeface="Calibri" pitchFamily="34" charset="0"/>
              </a:rPr>
              <a:t>подушевого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</a:rPr>
              <a:t> норматива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4005064"/>
            <a:ext cx="1714500" cy="7858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Организации ПМСП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фондодержание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Блок-схема: несколько документов 28"/>
          <p:cNvSpPr/>
          <p:nvPr/>
        </p:nvSpPr>
        <p:spPr>
          <a:xfrm>
            <a:off x="7572375" y="4011340"/>
            <a:ext cx="1500188" cy="785812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Поставщик  КДУ</a:t>
            </a:r>
          </a:p>
        </p:txBody>
      </p:sp>
      <p:sp>
        <p:nvSpPr>
          <p:cNvPr id="7186" name="TextBox 34"/>
          <p:cNvSpPr txBox="1">
            <a:spLocks noChangeArrowheads="1"/>
          </p:cNvSpPr>
          <p:nvPr/>
        </p:nvSpPr>
        <p:spPr bwMode="auto">
          <a:xfrm>
            <a:off x="6357938" y="4889872"/>
            <a:ext cx="175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 Cyr"/>
              </a:rPr>
              <a:t>аванс – до 30%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07504" y="4573592"/>
            <a:ext cx="1616145" cy="808072"/>
            <a:chOff x="0" y="1533805"/>
            <a:chExt cx="1616145" cy="808072"/>
          </a:xfrm>
          <a:scene3d>
            <a:camera prst="orthographicFront"/>
            <a:lightRig rig="flat" dir="t"/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1533805"/>
              <a:ext cx="1616145" cy="8080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3668" y="1557473"/>
              <a:ext cx="1568809" cy="7607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Комплексный </a:t>
              </a:r>
              <a:r>
                <a:rPr lang="ru-RU" sz="1400" b="1" kern="1200" dirty="0" err="1" smtClean="0">
                  <a:latin typeface="Times New Roman" pitchFamily="18" charset="0"/>
                  <a:cs typeface="Times New Roman" pitchFamily="18" charset="0"/>
                </a:rPr>
                <a:t>подушевой</a:t>
              </a: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 норматив</a:t>
              </a:r>
              <a:endParaRPr lang="ru-RU" sz="1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270595" y="3715891"/>
            <a:ext cx="1616145" cy="534168"/>
            <a:chOff x="1768057" y="812243"/>
            <a:chExt cx="1616145" cy="534168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68057" y="812243"/>
              <a:ext cx="1616145" cy="53416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1783702" y="827888"/>
              <a:ext cx="1584855" cy="502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Гарантированная часть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232336" y="5733256"/>
            <a:ext cx="1616145" cy="704259"/>
            <a:chOff x="1840137" y="2054117"/>
            <a:chExt cx="1616145" cy="704259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840137" y="2054117"/>
              <a:ext cx="1616145" cy="704259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1860764" y="2074744"/>
              <a:ext cx="1574891" cy="6630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Стимулирующая часть 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82842" y="3420962"/>
            <a:ext cx="1616145" cy="438945"/>
            <a:chOff x="3672506" y="589538"/>
            <a:chExt cx="1616145" cy="438945"/>
          </a:xfrm>
          <a:scene3d>
            <a:camera prst="orthographicFront"/>
            <a:lightRig rig="flat" dir="t"/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672506" y="589538"/>
              <a:ext cx="1616145" cy="43894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3685362" y="602394"/>
              <a:ext cx="1590433" cy="4132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ПМСП (функционал)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198826" y="4075931"/>
            <a:ext cx="1616145" cy="721221"/>
            <a:chOff x="3672506" y="1165322"/>
            <a:chExt cx="1616145" cy="475405"/>
          </a:xfrm>
          <a:scene3d>
            <a:camera prst="orthographicFront"/>
            <a:lightRig rig="flat" dir="t"/>
          </a:scene3d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672506" y="1165322"/>
              <a:ext cx="1616145" cy="47540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3686430" y="1179246"/>
              <a:ext cx="1588297" cy="4475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КДП (функционал)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41123" y="3787899"/>
            <a:ext cx="395209" cy="39155"/>
            <a:chOff x="3330750" y="924591"/>
            <a:chExt cx="395209" cy="39155"/>
          </a:xfrm>
        </p:grpSpPr>
        <p:sp>
          <p:nvSpPr>
            <p:cNvPr id="57" name="Прямая соединительная линия 3"/>
            <p:cNvSpPr/>
            <p:nvPr/>
          </p:nvSpPr>
          <p:spPr>
            <a:xfrm rot="19010658">
              <a:off x="3330750" y="924591"/>
              <a:ext cx="395209" cy="391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577"/>
                  </a:moveTo>
                  <a:lnTo>
                    <a:pt x="395209" y="1957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ая соединительная линия 4"/>
            <p:cNvSpPr/>
            <p:nvPr/>
          </p:nvSpPr>
          <p:spPr>
            <a:xfrm rot="19010658">
              <a:off x="3518474" y="934288"/>
              <a:ext cx="19760" cy="19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3019149" y="3887747"/>
            <a:ext cx="39155" cy="433473"/>
            <a:chOff x="3508776" y="1024439"/>
            <a:chExt cx="39155" cy="433473"/>
          </a:xfrm>
        </p:grpSpPr>
        <p:sp>
          <p:nvSpPr>
            <p:cNvPr id="55" name="Прямая соединительная линия 5"/>
            <p:cNvSpPr/>
            <p:nvPr/>
          </p:nvSpPr>
          <p:spPr>
            <a:xfrm rot="2898592">
              <a:off x="3311617" y="1221598"/>
              <a:ext cx="433473" cy="391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577"/>
                  </a:moveTo>
                  <a:lnTo>
                    <a:pt x="433473" y="19577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Прямая соединительная линия 6"/>
            <p:cNvSpPr/>
            <p:nvPr/>
          </p:nvSpPr>
          <p:spPr>
            <a:xfrm rot="2898592">
              <a:off x="3517517" y="1230339"/>
              <a:ext cx="21673" cy="21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160568" y="5717272"/>
            <a:ext cx="1616145" cy="808072"/>
            <a:chOff x="3783649" y="2002210"/>
            <a:chExt cx="1616145" cy="808072"/>
          </a:xfrm>
          <a:scene3d>
            <a:camera prst="orthographicFront"/>
            <a:lightRig rig="flat" dir="t"/>
          </a:scene3d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783649" y="2002210"/>
              <a:ext cx="1616145" cy="80807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807317" y="2025878"/>
              <a:ext cx="1568809" cy="7607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Индикаторы результатов оценки деятельности ПМСП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5" name="Picture 5" descr="C:\Users\Amok\Desktop\пвырывр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504056" cy="150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6" name="Скругленный прямоугольник 4"/>
          <p:cNvSpPr/>
          <p:nvPr/>
        </p:nvSpPr>
        <p:spPr>
          <a:xfrm>
            <a:off x="5076056" y="5517232"/>
            <a:ext cx="172819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Стимулирование персонала ПМСП</a:t>
            </a:r>
          </a:p>
        </p:txBody>
      </p:sp>
      <p:sp>
        <p:nvSpPr>
          <p:cNvPr id="67" name="Скругленный прямоугольник 4"/>
          <p:cNvSpPr/>
          <p:nvPr/>
        </p:nvSpPr>
        <p:spPr>
          <a:xfrm>
            <a:off x="5076056" y="6093296"/>
            <a:ext cx="172819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Times New Roman" pitchFamily="18" charset="0"/>
                <a:cs typeface="Times New Roman" pitchFamily="18" charset="0"/>
              </a:rPr>
              <a:t>не менее 10% обучение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4860032" y="5877272"/>
            <a:ext cx="14401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174" grpId="0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7181" grpId="0"/>
      <p:bldP spid="11" grpId="0" animBg="1"/>
      <p:bldP spid="29" grpId="0" animBg="1"/>
      <p:bldP spid="7186" grpId="0"/>
      <p:bldP spid="66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72396" y="793220"/>
            <a:ext cx="1428760" cy="1421333"/>
            <a:chOff x="500039" y="3713"/>
            <a:chExt cx="1288586" cy="1288586"/>
          </a:xfrm>
        </p:grpSpPr>
        <p:sp>
          <p:nvSpPr>
            <p:cNvPr id="21" name="Овал 20"/>
            <p:cNvSpPr/>
            <p:nvPr/>
          </p:nvSpPr>
          <p:spPr>
            <a:xfrm>
              <a:off x="500039" y="3713"/>
              <a:ext cx="1288586" cy="12885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688748" y="192422"/>
              <a:ext cx="911168" cy="91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Сумма </a:t>
              </a:r>
              <a:r>
                <a:rPr lang="ru-RU" sz="2000" b="1" kern="1200" dirty="0" smtClean="0"/>
                <a:t>на АПП по КПН</a:t>
              </a:r>
              <a:endParaRPr lang="ru-RU" sz="1800" b="1" kern="120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914441" y="2186440"/>
            <a:ext cx="747379" cy="747379"/>
            <a:chOff x="770646" y="1396932"/>
            <a:chExt cx="747379" cy="747379"/>
          </a:xfrm>
        </p:grpSpPr>
        <p:sp>
          <p:nvSpPr>
            <p:cNvPr id="19" name="Плюс 18"/>
            <p:cNvSpPr/>
            <p:nvPr/>
          </p:nvSpPr>
          <p:spPr>
            <a:xfrm>
              <a:off x="770646" y="1396932"/>
              <a:ext cx="747379" cy="747379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люс 6"/>
            <p:cNvSpPr/>
            <p:nvPr/>
          </p:nvSpPr>
          <p:spPr>
            <a:xfrm>
              <a:off x="869711" y="1682730"/>
              <a:ext cx="549249" cy="175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7500958" y="2928934"/>
            <a:ext cx="1428760" cy="1398105"/>
            <a:chOff x="500039" y="2248945"/>
            <a:chExt cx="1288586" cy="1288586"/>
          </a:xfrm>
        </p:grpSpPr>
        <p:sp>
          <p:nvSpPr>
            <p:cNvPr id="17" name="Овал 16"/>
            <p:cNvSpPr/>
            <p:nvPr/>
          </p:nvSpPr>
          <p:spPr>
            <a:xfrm>
              <a:off x="500039" y="2248945"/>
              <a:ext cx="1288586" cy="12885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8"/>
            <p:cNvSpPr/>
            <p:nvPr/>
          </p:nvSpPr>
          <p:spPr>
            <a:xfrm>
              <a:off x="688748" y="2437654"/>
              <a:ext cx="911168" cy="91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Сумма на </a:t>
              </a:r>
              <a:r>
                <a:rPr lang="ru-RU" sz="2000" b="1" kern="1200" dirty="0" smtClean="0"/>
                <a:t>скорую помощь</a:t>
              </a:r>
              <a:endParaRPr lang="ru-RU" sz="1600" b="1" kern="12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914441" y="4431673"/>
            <a:ext cx="747379" cy="747379"/>
            <a:chOff x="770646" y="3642165"/>
            <a:chExt cx="747379" cy="747379"/>
          </a:xfrm>
        </p:grpSpPr>
        <p:sp>
          <p:nvSpPr>
            <p:cNvPr id="15" name="Плюс 14"/>
            <p:cNvSpPr/>
            <p:nvPr/>
          </p:nvSpPr>
          <p:spPr>
            <a:xfrm>
              <a:off x="770646" y="3642165"/>
              <a:ext cx="747379" cy="747379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люс 10"/>
            <p:cNvSpPr/>
            <p:nvPr/>
          </p:nvSpPr>
          <p:spPr>
            <a:xfrm>
              <a:off x="869711" y="3927963"/>
              <a:ext cx="549249" cy="175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500958" y="5143512"/>
            <a:ext cx="1500198" cy="1428760"/>
            <a:chOff x="500039" y="4494178"/>
            <a:chExt cx="1288586" cy="1288586"/>
          </a:xfrm>
        </p:grpSpPr>
        <p:sp>
          <p:nvSpPr>
            <p:cNvPr id="13" name="Овал 12"/>
            <p:cNvSpPr/>
            <p:nvPr/>
          </p:nvSpPr>
          <p:spPr>
            <a:xfrm>
              <a:off x="500039" y="4494178"/>
              <a:ext cx="1288586" cy="12885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12"/>
            <p:cNvSpPr/>
            <p:nvPr/>
          </p:nvSpPr>
          <p:spPr>
            <a:xfrm>
              <a:off x="688748" y="4682887"/>
              <a:ext cx="911168" cy="91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Сумма на </a:t>
              </a:r>
              <a:r>
                <a:rPr lang="ru-RU" sz="2000" b="1" kern="1200" dirty="0" smtClean="0"/>
                <a:t>СМП и СЗП</a:t>
              </a:r>
              <a:endParaRPr lang="ru-RU" sz="18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 rot="10800000">
            <a:off x="6643703" y="3357562"/>
            <a:ext cx="759905" cy="479354"/>
            <a:chOff x="1954705" y="2653561"/>
            <a:chExt cx="759905" cy="479354"/>
          </a:xfrm>
        </p:grpSpPr>
        <p:sp>
          <p:nvSpPr>
            <p:cNvPr id="11" name="Стрелка вправо 10"/>
            <p:cNvSpPr/>
            <p:nvPr/>
          </p:nvSpPr>
          <p:spPr>
            <a:xfrm>
              <a:off x="1954705" y="2653561"/>
              <a:ext cx="759905" cy="47935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14"/>
            <p:cNvSpPr/>
            <p:nvPr/>
          </p:nvSpPr>
          <p:spPr>
            <a:xfrm>
              <a:off x="1954705" y="2749432"/>
              <a:ext cx="616099" cy="287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66530" y="2285992"/>
            <a:ext cx="2577172" cy="2577172"/>
            <a:chOff x="2935360" y="1604652"/>
            <a:chExt cx="2577172" cy="2577172"/>
          </a:xfrm>
        </p:grpSpPr>
        <p:sp>
          <p:nvSpPr>
            <p:cNvPr id="9" name="Овал 8"/>
            <p:cNvSpPr/>
            <p:nvPr/>
          </p:nvSpPr>
          <p:spPr>
            <a:xfrm>
              <a:off x="2935360" y="1604652"/>
              <a:ext cx="2577172" cy="257717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16"/>
            <p:cNvSpPr/>
            <p:nvPr/>
          </p:nvSpPr>
          <p:spPr>
            <a:xfrm>
              <a:off x="3312778" y="1982070"/>
              <a:ext cx="1822336" cy="1822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 Cyr" pitchFamily="18" charset="-52"/>
                </a:rPr>
                <a:t>Глобальный бюджет </a:t>
              </a:r>
              <a:endParaRPr lang="ru-RU" sz="2400" b="1" kern="1200" dirty="0">
                <a:latin typeface="Times New Roman Cyr" pitchFamily="18" charset="-5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0"/>
            <a:ext cx="9144000" cy="6848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05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Формирование бюджета сельской организации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419" y="3000372"/>
            <a:ext cx="1857375" cy="1338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Прикрепленное население в  ИС «РПН»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 свободного выбора)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14546" y="3000372"/>
            <a:ext cx="1500198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подушевой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множение 27"/>
          <p:cNvSpPr/>
          <p:nvPr/>
        </p:nvSpPr>
        <p:spPr>
          <a:xfrm>
            <a:off x="1714480" y="3429000"/>
            <a:ext cx="571500" cy="428625"/>
          </a:xfrm>
          <a:prstGeom prst="mathMultiply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3714744" y="3286124"/>
            <a:ext cx="571500" cy="500062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6" name="TextBox 2"/>
          <p:cNvSpPr txBox="1">
            <a:spLocks noChangeArrowheads="1"/>
          </p:cNvSpPr>
          <p:nvPr/>
        </p:nvSpPr>
        <p:spPr bwMode="auto">
          <a:xfrm>
            <a:off x="2428886" y="1"/>
            <a:ext cx="3857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Распределение СКПН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1872208" cy="9284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000108"/>
            <a:ext cx="2500330" cy="9284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Плановая сумма СКПН на месяц (при 100% достижении цели)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1274" y="1000108"/>
            <a:ext cx="2849686" cy="9284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Фактически сформированная сумма СКПН  по итогам оценки конечного результата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1000108"/>
            <a:ext cx="1423852" cy="92842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946272"/>
            <a:ext cx="1872208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Терапевтический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1942504"/>
            <a:ext cx="2500330" cy="91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220 000тг.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2 200 человек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100тг.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9" y="1928802"/>
            <a:ext cx="2857520" cy="9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160 000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минус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60 000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02098" y="1928802"/>
            <a:ext cx="1423852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29" name="Рисунок 71"/>
          <p:cNvPicPr>
            <a:picLocks noChangeAspect="1"/>
          </p:cNvPicPr>
          <p:nvPr/>
        </p:nvPicPr>
        <p:blipFill>
          <a:blip r:embed="rId3" cstate="print">
            <a:lum contrast="-2000"/>
          </a:blip>
          <a:srcRect/>
          <a:stretch>
            <a:fillRect/>
          </a:stretch>
        </p:blipFill>
        <p:spPr bwMode="auto">
          <a:xfrm>
            <a:off x="7917842" y="2125646"/>
            <a:ext cx="571500" cy="282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85720" y="3786190"/>
            <a:ext cx="1872208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3108" y="3800935"/>
            <a:ext cx="2500330" cy="91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4 000 000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40 000 человек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3439" y="3786190"/>
            <a:ext cx="2857520" cy="9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4 500 000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достижение цели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70%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500 000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5866" y="3768720"/>
            <a:ext cx="1423852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4714884"/>
            <a:ext cx="1872208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ОУЗ, ТД КОМУ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4728354"/>
            <a:ext cx="2495621" cy="91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6 000 000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60 000 человек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00958" y="4714652"/>
            <a:ext cx="1423852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подтверждение согласование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71"/>
          <p:cNvPicPr>
            <a:picLocks noChangeAspect="1"/>
          </p:cNvPicPr>
          <p:nvPr/>
        </p:nvPicPr>
        <p:blipFill>
          <a:blip r:embed="rId3" cstate="print">
            <a:lum contrast="-2000"/>
          </a:blip>
          <a:srcRect/>
          <a:stretch>
            <a:fillRect/>
          </a:stretch>
        </p:blipFill>
        <p:spPr bwMode="auto">
          <a:xfrm>
            <a:off x="7916702" y="4840290"/>
            <a:ext cx="571500" cy="282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285720" y="5643578"/>
            <a:ext cx="1872208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МЗ РК (КОМУ)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43108" y="5643578"/>
            <a:ext cx="2500330" cy="91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1 700 000 000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00958" y="5643346"/>
            <a:ext cx="1423852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, расчет, оплата</a:t>
            </a: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30" name="Picture 2" descr="C:\Users\Amok\Desktop\цепыы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3065" y="5697546"/>
            <a:ext cx="779463" cy="424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71406" y="457122"/>
            <a:ext cx="88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СКПН на 2014 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 РК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млрд. тенге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1 жителя в месяц -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тенге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2857496"/>
            <a:ext cx="1872208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3108" y="2857496"/>
            <a:ext cx="2500330" cy="913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2 000 000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человек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3439" y="2857496"/>
            <a:ext cx="2857520" cy="9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1 500 000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недостижение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менее 70%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500 000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05866" y="2840026"/>
            <a:ext cx="1423852" cy="91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71"/>
          <p:cNvPicPr>
            <a:picLocks noChangeAspect="1"/>
          </p:cNvPicPr>
          <p:nvPr/>
        </p:nvPicPr>
        <p:blipFill>
          <a:blip r:embed="rId3" cstate="print">
            <a:lum contrast="-2000"/>
          </a:blip>
          <a:srcRect/>
          <a:stretch>
            <a:fillRect/>
          </a:stretch>
        </p:blipFill>
        <p:spPr bwMode="auto">
          <a:xfrm>
            <a:off x="7929590" y="3057641"/>
            <a:ext cx="571500" cy="282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47"/>
          <p:cNvSpPr/>
          <p:nvPr/>
        </p:nvSpPr>
        <p:spPr>
          <a:xfrm>
            <a:off x="4643439" y="4714884"/>
            <a:ext cx="2857520" cy="9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6 000 000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3439" y="5643578"/>
            <a:ext cx="2857520" cy="912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1 700 000 000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71"/>
          <p:cNvPicPr>
            <a:picLocks noChangeAspect="1"/>
          </p:cNvPicPr>
          <p:nvPr/>
        </p:nvPicPr>
        <p:blipFill>
          <a:blip r:embed="rId3" cstate="print">
            <a:lum contrast="-2000"/>
          </a:blip>
          <a:srcRect/>
          <a:stretch>
            <a:fillRect/>
          </a:stretch>
        </p:blipFill>
        <p:spPr bwMode="auto">
          <a:xfrm>
            <a:off x="7929590" y="3986335"/>
            <a:ext cx="571500" cy="282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9" name="Picture 35" descr="pe02032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71115"/>
            <a:ext cx="14287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3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5941" y="44624"/>
            <a:ext cx="9072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Индикаторы оценки достигнутых результатов работы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первичной медико-санитарной помощи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7645" y="764704"/>
          <a:ext cx="8786843" cy="597027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6365"/>
                <a:gridCol w="4448810"/>
                <a:gridCol w="1496662"/>
                <a:gridCol w="932275"/>
                <a:gridCol w="1472731"/>
              </a:tblGrid>
              <a:tr h="10895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индикаторов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суммы по индикаторам от общей суммы СКПН (%)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Материнская смертность, предотвратимая на уровне ПМСП;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85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Детская смертность  в возрасте от 7 дней до 5 лет, предотвратимая на уровне ПМСП (от острой кишечной инфекции, острой респираторной инфекции);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на 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85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впервые выявленных случаев с диагнозом  злокачественного новообразования визуальной локализаций 3-4 стадии среди прикрепленного населения;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на 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77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запущенных случаев среди впервые выявленных больных с туберкулезом легких;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на 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85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Уровень госпитализации больных из числа прикрепленного населения госпитализированных с осложнением болезней системы кровообращения;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на 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77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"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обоснованных жалоб по сравнению с предыдущим отчетным периодом.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Снижение на 10%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527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mok\Desktop\фонпрезентациывпяфаы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mok\Desktop\прры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3463" y="1835704"/>
            <a:ext cx="20486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bg1"/>
                </a:solidFill>
              </a:rPr>
              <a:t>Фондодержание</a:t>
            </a:r>
            <a:r>
              <a:rPr lang="ru-RU" sz="3200" b="1" dirty="0" smtClean="0">
                <a:solidFill>
                  <a:schemeClr val="bg1"/>
                </a:solidFill>
              </a:rPr>
              <a:t>: Самостоятельный центр ПМСП </a:t>
            </a:r>
            <a:r>
              <a:rPr lang="ru-RU" sz="2700" dirty="0" smtClean="0">
                <a:solidFill>
                  <a:schemeClr val="bg1"/>
                </a:solidFill>
              </a:rPr>
              <a:t>(направление пациента на обследование 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203" y="3472679"/>
            <a:ext cx="18541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Консультация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кардиолога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9195" y="2017114"/>
            <a:ext cx="152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Направление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84420" y="2285327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в  Диагностический</a:t>
            </a:r>
          </a:p>
          <a:p>
            <a:pPr algn="ctr"/>
            <a:r>
              <a:rPr lang="ru-RU" sz="1400" b="1" dirty="0"/>
              <a:t>центр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2475" y="5286388"/>
            <a:ext cx="80343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Свободный выбор организации, оказывающей КДУ в рамках заключенных договоров между ПМСП и </a:t>
            </a:r>
            <a:r>
              <a:rPr lang="ru-RU" dirty="0" err="1"/>
              <a:t>КДПиЦ</a:t>
            </a:r>
            <a:endParaRPr lang="ru-RU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52475" y="5936743"/>
            <a:ext cx="549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Сокращение времени на оформление и согласование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2475" y="6286520"/>
            <a:ext cx="7269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Направление тут же становится доступно в МО куда направлен пациент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88986" y="2718030"/>
            <a:ext cx="1268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Направлен: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b="1" i="1" u="sng" dirty="0" smtClean="0"/>
              <a:t>Иванов </a:t>
            </a:r>
            <a:r>
              <a:rPr lang="ru-RU" sz="1400" b="1" i="1" u="sng" dirty="0"/>
              <a:t>И.</a:t>
            </a:r>
          </a:p>
        </p:txBody>
      </p: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5643570" y="1071546"/>
            <a:ext cx="2224070" cy="1519352"/>
            <a:chOff x="6917168" y="2143116"/>
            <a:chExt cx="2574689" cy="1983323"/>
          </a:xfrm>
        </p:grpSpPr>
        <p:sp>
          <p:nvSpPr>
            <p:cNvPr id="10267" name="TextBox 22"/>
            <p:cNvSpPr txBox="1">
              <a:spLocks noChangeArrowheads="1"/>
            </p:cNvSpPr>
            <p:nvPr/>
          </p:nvSpPr>
          <p:spPr bwMode="auto">
            <a:xfrm>
              <a:off x="6917168" y="3282735"/>
              <a:ext cx="2574689" cy="843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Заведующий </a:t>
              </a:r>
            </a:p>
            <a:p>
              <a:pPr algn="ctr"/>
              <a:r>
                <a:rPr lang="ru-RU" dirty="0" smtClean="0"/>
                <a:t>отделением ПМСП</a:t>
              </a:r>
              <a:endParaRPr lang="ru-RU" dirty="0"/>
            </a:p>
          </p:txBody>
        </p:sp>
        <p:pic>
          <p:nvPicPr>
            <p:cNvPr id="10268" name="Picture 3" descr="C:\Users\Amok\Desktop\Head-Physician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7567103" y="2143116"/>
              <a:ext cx="1076863" cy="108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94463" y="2387994"/>
            <a:ext cx="1571625" cy="1655762"/>
            <a:chOff x="357158" y="2071678"/>
            <a:chExt cx="1571636" cy="1655216"/>
          </a:xfrm>
        </p:grpSpPr>
        <p:pic>
          <p:nvPicPr>
            <p:cNvPr id="10265" name="Picture 2" descr="C:\Users\Amok\Desktop\Age-Child-Male-Light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2071678"/>
              <a:ext cx="1223954" cy="122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6" name="TextBox 27"/>
            <p:cNvSpPr txBox="1">
              <a:spLocks noChangeArrowheads="1"/>
            </p:cNvSpPr>
            <p:nvPr/>
          </p:nvSpPr>
          <p:spPr bwMode="auto">
            <a:xfrm>
              <a:off x="428596" y="3357562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Пациент</a:t>
              </a: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1594650" y="2459431"/>
            <a:ext cx="1500188" cy="1584325"/>
            <a:chOff x="1857356" y="2143116"/>
            <a:chExt cx="1500198" cy="1583778"/>
          </a:xfrm>
        </p:grpSpPr>
        <p:pic>
          <p:nvPicPr>
            <p:cNvPr id="10263" name="Picture 4" descr="C:\Users\Amok\Desktop\hospital_nur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8794" y="2143116"/>
              <a:ext cx="1152516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TextBox 28"/>
            <p:cNvSpPr txBox="1">
              <a:spLocks noChangeArrowheads="1"/>
            </p:cNvSpPr>
            <p:nvPr/>
          </p:nvSpPr>
          <p:spPr bwMode="auto">
            <a:xfrm>
              <a:off x="1857356" y="3357562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Врач ПМСП</a:t>
              </a:r>
            </a:p>
          </p:txBody>
        </p:sp>
      </p:grpSp>
      <p:pic>
        <p:nvPicPr>
          <p:cNvPr id="1029" name="Picture 5" descr="C:\Users\Amok\Desktop\пвырывр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4588" y="2888056"/>
            <a:ext cx="6429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Amok\Desktop\пвырывр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6213" y="2888056"/>
            <a:ext cx="7858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5357826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600818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6370657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6715140" y="3429000"/>
            <a:ext cx="2127121" cy="1789752"/>
            <a:chOff x="2928928" y="3643314"/>
            <a:chExt cx="2126213" cy="1789105"/>
          </a:xfrm>
        </p:grpSpPr>
        <p:pic>
          <p:nvPicPr>
            <p:cNvPr id="30" name="Picture 4" descr="C:\Users\Amok\Desktop\hospital_nurs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00188" y="3643314"/>
              <a:ext cx="1152516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53"/>
            <p:cNvSpPr txBox="1">
              <a:spLocks noChangeArrowheads="1"/>
            </p:cNvSpPr>
            <p:nvPr/>
          </p:nvSpPr>
          <p:spPr bwMode="auto">
            <a:xfrm>
              <a:off x="2928928" y="4786322"/>
              <a:ext cx="2126213" cy="6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Кардиолог</a:t>
              </a:r>
            </a:p>
            <a:p>
              <a:r>
                <a:rPr lang="ru-RU" dirty="0" smtClean="0"/>
                <a:t>(</a:t>
              </a:r>
              <a:r>
                <a:rPr lang="ru-RU" sz="1400" dirty="0" smtClean="0">
                  <a:solidFill>
                    <a:srgbClr val="FF0000"/>
                  </a:solidFill>
                </a:rPr>
                <a:t>внешний консультант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  <p:cxnSp>
        <p:nvCxnSpPr>
          <p:cNvPr id="41" name="Shape 40"/>
          <p:cNvCxnSpPr>
            <a:endCxn id="30" idx="0"/>
          </p:cNvCxnSpPr>
          <p:nvPr/>
        </p:nvCxnSpPr>
        <p:spPr>
          <a:xfrm>
            <a:off x="5643570" y="2714620"/>
            <a:ext cx="2219578" cy="71438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786446" y="2714620"/>
            <a:ext cx="17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согласование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2" grpId="0"/>
      <p:bldP spid="18" grpId="0"/>
      <p:bldP spid="25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mok\Desktop\фонпрезентациывпяфаы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mok\Desktop\прры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980728"/>
            <a:ext cx="20486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23928" y="2636912"/>
            <a:ext cx="185416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Консультация 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кардиолога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51920" y="1181347"/>
            <a:ext cx="1525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Направление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47145" y="1449560"/>
            <a:ext cx="170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/>
              <a:t>в  Диагностический</a:t>
            </a:r>
          </a:p>
          <a:p>
            <a:pPr algn="ctr"/>
            <a:r>
              <a:rPr lang="ru-RU" sz="1400" b="1" dirty="0"/>
              <a:t>центр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51711" y="1882263"/>
            <a:ext cx="1268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Направлен: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b="1" i="1" u="sng" dirty="0" smtClean="0"/>
              <a:t>Иванов </a:t>
            </a:r>
            <a:r>
              <a:rPr lang="ru-RU" sz="1400" b="1" i="1" u="sng" dirty="0"/>
              <a:t>И.</a:t>
            </a:r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357188" y="1552227"/>
            <a:ext cx="1571625" cy="1655762"/>
            <a:chOff x="357158" y="2071678"/>
            <a:chExt cx="1571636" cy="1655216"/>
          </a:xfrm>
        </p:grpSpPr>
        <p:pic>
          <p:nvPicPr>
            <p:cNvPr id="10265" name="Picture 2" descr="C:\Users\Amok\Desktop\Age-Child-Male-Light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2071678"/>
              <a:ext cx="1223954" cy="122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6" name="TextBox 27"/>
            <p:cNvSpPr txBox="1">
              <a:spLocks noChangeArrowheads="1"/>
            </p:cNvSpPr>
            <p:nvPr/>
          </p:nvSpPr>
          <p:spPr bwMode="auto">
            <a:xfrm>
              <a:off x="428596" y="3357562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Пациент</a:t>
              </a: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1857375" y="1623664"/>
            <a:ext cx="1500188" cy="1584325"/>
            <a:chOff x="1857356" y="2143116"/>
            <a:chExt cx="1500198" cy="1583778"/>
          </a:xfrm>
        </p:grpSpPr>
        <p:pic>
          <p:nvPicPr>
            <p:cNvPr id="10263" name="Picture 4" descr="C:\Users\Amok\Desktop\hospital_nur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2143116"/>
              <a:ext cx="1152516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TextBox 28"/>
            <p:cNvSpPr txBox="1">
              <a:spLocks noChangeArrowheads="1"/>
            </p:cNvSpPr>
            <p:nvPr/>
          </p:nvSpPr>
          <p:spPr bwMode="auto">
            <a:xfrm>
              <a:off x="1857356" y="3357562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Врач ПМСП</a:t>
              </a:r>
            </a:p>
          </p:txBody>
        </p:sp>
      </p:grpSp>
      <p:pic>
        <p:nvPicPr>
          <p:cNvPr id="1029" name="Picture 5" descr="C:\Users\Amok\Desktop\пвырыв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313" y="2052289"/>
            <a:ext cx="6429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C:\Users\Amok\Desktop\пвырыв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2052289"/>
            <a:ext cx="78581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34"/>
          <p:cNvGrpSpPr>
            <a:grpSpLocks/>
          </p:cNvGrpSpPr>
          <p:nvPr/>
        </p:nvGrpSpPr>
        <p:grpSpPr bwMode="auto">
          <a:xfrm>
            <a:off x="3780323" y="4572007"/>
            <a:ext cx="2281715" cy="1718315"/>
            <a:chOff x="2851664" y="3714726"/>
            <a:chExt cx="2280741" cy="1717694"/>
          </a:xfrm>
        </p:grpSpPr>
        <p:pic>
          <p:nvPicPr>
            <p:cNvPr id="30" name="Picture 4" descr="C:\Users\Amok\Desktop\hospital_nur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8781" y="3714726"/>
              <a:ext cx="1152516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53"/>
            <p:cNvSpPr txBox="1">
              <a:spLocks noChangeArrowheads="1"/>
            </p:cNvSpPr>
            <p:nvPr/>
          </p:nvSpPr>
          <p:spPr bwMode="auto">
            <a:xfrm>
              <a:off x="2851664" y="4786323"/>
              <a:ext cx="2280741" cy="646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Кардиолог</a:t>
              </a:r>
            </a:p>
            <a:p>
              <a:r>
                <a:rPr lang="ru-RU" dirty="0" smtClean="0"/>
                <a:t>(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внешний консультант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  <p:grpSp>
        <p:nvGrpSpPr>
          <p:cNvPr id="41" name="Группа 34"/>
          <p:cNvGrpSpPr>
            <a:grpSpLocks/>
          </p:cNvGrpSpPr>
          <p:nvPr/>
        </p:nvGrpSpPr>
        <p:grpSpPr bwMode="auto">
          <a:xfrm>
            <a:off x="6804249" y="928669"/>
            <a:ext cx="2353145" cy="1592462"/>
            <a:chOff x="2928929" y="3666916"/>
            <a:chExt cx="2395946" cy="1884104"/>
          </a:xfrm>
        </p:grpSpPr>
        <p:pic>
          <p:nvPicPr>
            <p:cNvPr id="42" name="Picture 4" descr="C:\Users\Amok\Desktop\hospital_nurs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2836" y="3666916"/>
              <a:ext cx="1152516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53"/>
            <p:cNvSpPr txBox="1">
              <a:spLocks noChangeArrowheads="1"/>
            </p:cNvSpPr>
            <p:nvPr/>
          </p:nvSpPr>
          <p:spPr bwMode="auto">
            <a:xfrm>
              <a:off x="2928929" y="4786321"/>
              <a:ext cx="2395946" cy="76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 smtClean="0"/>
                <a:t>Кардиолог</a:t>
              </a:r>
            </a:p>
            <a:p>
              <a:r>
                <a:rPr lang="ru-RU" dirty="0" smtClean="0"/>
                <a:t>(</a:t>
              </a:r>
              <a:r>
                <a:rPr lang="ru-RU" sz="1400" dirty="0" smtClean="0">
                  <a:solidFill>
                    <a:srgbClr val="FF0000"/>
                  </a:solidFill>
                </a:rPr>
                <a:t>внутренний консультант</a:t>
              </a:r>
              <a:r>
                <a:rPr lang="ru-RU" dirty="0" smtClean="0"/>
                <a:t>)</a:t>
              </a:r>
              <a:endParaRPr lang="ru-RU" dirty="0"/>
            </a:p>
          </p:txBody>
        </p:sp>
      </p:grpSp>
      <p:pic>
        <p:nvPicPr>
          <p:cNvPr id="46" name="Picture 5" descr="C:\Users\Amok\Desktop\пвырыв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628800"/>
            <a:ext cx="785812" cy="234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err="1" smtClean="0">
                <a:solidFill>
                  <a:schemeClr val="bg1"/>
                </a:solidFill>
              </a:rPr>
              <a:t>Фондодержание</a:t>
            </a:r>
            <a:r>
              <a:rPr lang="ru-RU" sz="3200" b="1" dirty="0" smtClean="0">
                <a:solidFill>
                  <a:schemeClr val="bg1"/>
                </a:solidFill>
              </a:rPr>
              <a:t>: Смешанная поликлиника </a:t>
            </a:r>
            <a:r>
              <a:rPr lang="ru-RU" sz="2700" dirty="0" smtClean="0">
                <a:solidFill>
                  <a:schemeClr val="bg1"/>
                </a:solidFill>
              </a:rPr>
              <a:t>(направление пациента на обследование )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8" name="Соединительная линия уступом 47"/>
          <p:cNvCxnSpPr>
            <a:stCxn id="15" idx="3"/>
            <a:endCxn id="31" idx="3"/>
          </p:cNvCxnSpPr>
          <p:nvPr/>
        </p:nvCxnSpPr>
        <p:spPr>
          <a:xfrm>
            <a:off x="5778090" y="2960078"/>
            <a:ext cx="283948" cy="3007079"/>
          </a:xfrm>
          <a:prstGeom prst="bentConnector3">
            <a:avLst>
              <a:gd name="adj1" fmla="val 57944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6357950" y="3286124"/>
            <a:ext cx="2224070" cy="1796351"/>
            <a:chOff x="6917168" y="2143116"/>
            <a:chExt cx="2574689" cy="2344910"/>
          </a:xfrm>
          <a:solidFill>
            <a:schemeClr val="bg1"/>
          </a:solidFill>
        </p:grpSpPr>
        <p:sp>
          <p:nvSpPr>
            <p:cNvPr id="10267" name="TextBox 22"/>
            <p:cNvSpPr txBox="1">
              <a:spLocks noChangeArrowheads="1"/>
            </p:cNvSpPr>
            <p:nvPr/>
          </p:nvSpPr>
          <p:spPr bwMode="auto">
            <a:xfrm>
              <a:off x="6917168" y="3282735"/>
              <a:ext cx="2574689" cy="1205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Заведующий </a:t>
              </a:r>
            </a:p>
            <a:p>
              <a:pPr algn="ctr"/>
              <a:r>
                <a:rPr lang="ru-RU" dirty="0" smtClean="0"/>
                <a:t>отделением ПМСП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b="1" dirty="0" smtClean="0">
                  <a:solidFill>
                    <a:srgbClr val="C00000"/>
                  </a:solidFill>
                </a:rPr>
                <a:t>согласование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pic>
          <p:nvPicPr>
            <p:cNvPr id="10268" name="Picture 3" descr="C:\Users\Amok\Desktop\Head-Physician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567103" y="2143116"/>
              <a:ext cx="1076863" cy="10810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TextBox 51"/>
          <p:cNvSpPr txBox="1"/>
          <p:nvPr/>
        </p:nvSpPr>
        <p:spPr>
          <a:xfrm>
            <a:off x="285720" y="4357694"/>
            <a:ext cx="26432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!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Согласование</a:t>
            </a:r>
            <a:r>
              <a:rPr lang="ru-RU" dirty="0" smtClean="0">
                <a:solidFill>
                  <a:srgbClr val="C00000"/>
                </a:solidFill>
              </a:rPr>
              <a:t> проводится при направлении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 пределы </a:t>
            </a:r>
            <a:r>
              <a:rPr lang="ru-RU" dirty="0" smtClean="0">
                <a:solidFill>
                  <a:srgbClr val="C00000"/>
                </a:solidFill>
              </a:rPr>
              <a:t>поликлиники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5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214290"/>
            <a:ext cx="1783115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8376" y="1285860"/>
            <a:ext cx="8540824" cy="1143008"/>
            <a:chOff x="2918" y="-962"/>
            <a:chExt cx="2659" cy="835"/>
          </a:xfrm>
          <a:solidFill>
            <a:schemeClr val="bg1"/>
          </a:solidFill>
        </p:grpSpPr>
        <p:sp>
          <p:nvSpPr>
            <p:cNvPr id="18473" name="AutoShape 33"/>
            <p:cNvSpPr>
              <a:spLocks noChangeArrowheads="1"/>
            </p:cNvSpPr>
            <p:nvPr/>
          </p:nvSpPr>
          <p:spPr bwMode="gray">
            <a:xfrm>
              <a:off x="2920" y="-962"/>
              <a:ext cx="2599" cy="751"/>
            </a:xfrm>
            <a:prstGeom prst="roundRect">
              <a:avLst>
                <a:gd name="adj" fmla="val 12537"/>
              </a:avLst>
            </a:prstGeom>
            <a:grpFill/>
            <a:ln w="19050" algn="ctr">
              <a:solidFill>
                <a:srgbClr val="009A4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noProof="1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74" name="Picture 57"/>
            <p:cNvPicPr>
              <a:picLocks noChangeAspect="1" noChangeArrowheads="1"/>
            </p:cNvPicPr>
            <p:nvPr/>
          </p:nvPicPr>
          <p:blipFill>
            <a:blip r:embed="rId4" cstate="print">
              <a:lum bright="24000"/>
            </a:blip>
            <a:srcRect t="50450" r="-420"/>
            <a:stretch>
              <a:fillRect/>
            </a:stretch>
          </p:blipFill>
          <p:spPr bwMode="gray">
            <a:xfrm>
              <a:off x="2982" y="-191"/>
              <a:ext cx="2595" cy="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8475" name="Rectangle 32"/>
            <p:cNvSpPr>
              <a:spLocks noChangeArrowheads="1"/>
            </p:cNvSpPr>
            <p:nvPr/>
          </p:nvSpPr>
          <p:spPr bwMode="gray">
            <a:xfrm>
              <a:off x="3181" y="-919"/>
              <a:ext cx="2165" cy="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Совершенствование организации, управления и финансирования медицинской помощи в Единой национальной системе здравоохранения</a:t>
              </a:r>
            </a:p>
          </p:txBody>
        </p:sp>
        <p:pic>
          <p:nvPicPr>
            <p:cNvPr id="18477" name="Picture 164"/>
            <p:cNvPicPr>
              <a:picLocks noChangeAspect="1" noChangeArrowheads="1"/>
            </p:cNvPicPr>
            <p:nvPr/>
          </p:nvPicPr>
          <p:blipFill>
            <a:blip r:embed="rId5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918" y="-545"/>
              <a:ext cx="216" cy="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Text Box 4"/>
          <p:cNvSpPr txBox="1">
            <a:spLocks noChangeArrowheads="1"/>
          </p:cNvSpPr>
          <p:nvPr/>
        </p:nvSpPr>
        <p:spPr bwMode="gray">
          <a:xfrm>
            <a:off x="1000100" y="26235"/>
            <a:ext cx="81439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развития здравоохранения </a:t>
            </a:r>
            <a:r>
              <a:rPr lang="ru-RU" sz="2400" b="1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b="1" dirty="0" err="1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Саламатты</a:t>
            </a:r>
            <a:r>
              <a:rPr lang="ru-RU" sz="2400" b="1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400" b="1" dirty="0" smtClean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" на </a:t>
            </a:r>
            <a:r>
              <a:rPr lang="ru-RU" sz="2400" b="1" dirty="0">
                <a:solidFill>
                  <a:srgbClr val="009A46"/>
                </a:solidFill>
                <a:latin typeface="Times New Roman" pitchFamily="18" charset="0"/>
                <a:cs typeface="Times New Roman" pitchFamily="18" charset="0"/>
              </a:rPr>
              <a:t>2011 – 2015 годы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gray">
          <a:xfrm>
            <a:off x="273050" y="928688"/>
            <a:ext cx="8609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Четвертое основное направление</a:t>
            </a:r>
          </a:p>
        </p:txBody>
      </p:sp>
      <p:pic>
        <p:nvPicPr>
          <p:cNvPr id="3078" name="Picture 164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gray">
          <a:xfrm>
            <a:off x="525463" y="3724275"/>
            <a:ext cx="693737" cy="61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143500" y="2428875"/>
            <a:ext cx="3714750" cy="121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эффективной системы здравоохранения, основанной на приоритетном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развитии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социально ориентированной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ПМСП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4114800" y="2571744"/>
            <a:ext cx="1295400" cy="623887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Задача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00188" y="2428875"/>
            <a:ext cx="2357437" cy="12144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эффективной и доступной системы оказания медицинской помощи</a:t>
            </a:r>
          </a:p>
        </p:txBody>
      </p:sp>
      <p:sp>
        <p:nvSpPr>
          <p:cNvPr id="66" name="Блок-схема: узел 65"/>
          <p:cNvSpPr/>
          <p:nvPr/>
        </p:nvSpPr>
        <p:spPr>
          <a:xfrm>
            <a:off x="285720" y="2571744"/>
            <a:ext cx="1358900" cy="625825"/>
          </a:xfrm>
          <a:prstGeom prst="flowChartConnector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Цель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2938" y="3714750"/>
            <a:ext cx="8429625" cy="3000375"/>
          </a:xfrm>
          <a:prstGeom prst="roundRect">
            <a:avLst/>
          </a:prstGeom>
          <a:ln w="28575"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равный доступ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медицинской помощи;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пересмотр нормативных документов в части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четкого разграничения функций, полномочий и финансирования ПМСП и специализированной помощи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дополнительного компонента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тарифу с учетом оценки результатов деятельности организаций ПМСП 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модели частичного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фондодержания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разработка механизмов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перераспределения финансовых потоков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сторону сокращения расходов на стационарную помощь и увеличения расходов на службу ПМСП и профилактику заболеваний;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механизмов повышения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мотивации медицинского персонала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делегирование части полномочий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врача к медицинским сестрам, увеличение количества врачей общей практики от общего числа врачей ПМСП;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285750" y="3857625"/>
            <a:ext cx="428625" cy="2786063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-142908" y="4286256"/>
            <a:ext cx="622927" cy="1928826"/>
          </a:xfrm>
          <a:prstGeom prst="rect">
            <a:avLst/>
          </a:prstGeom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ЕНСЗ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7" grpId="0" animBg="1"/>
      <p:bldP spid="80" grpId="0" animBg="1"/>
      <p:bldP spid="28" grpId="0" animBg="1"/>
      <p:bldP spid="66" grpId="0" animBg="1"/>
      <p:bldP spid="29" grpId="0" build="allAtOnce" animBg="1"/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mok\Desktop\фонпрезентациывпяфаы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1644650" y="214313"/>
            <a:ext cx="5641975" cy="500062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bg1"/>
                </a:solidFill>
              </a:rPr>
              <a:t>Формирование бюджета медицинских организаций в Платежной системе АПП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278012" y="1900708"/>
            <a:ext cx="500066" cy="1588"/>
          </a:xfrm>
          <a:prstGeom prst="straightConnector1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78012" y="3613846"/>
            <a:ext cx="500066" cy="1588"/>
          </a:xfrm>
          <a:prstGeom prst="straightConnector1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278012" y="2636912"/>
            <a:ext cx="500066" cy="1588"/>
          </a:xfrm>
          <a:prstGeom prst="straightConnector1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635896" y="4811760"/>
            <a:ext cx="500066" cy="1588"/>
          </a:xfrm>
          <a:prstGeom prst="straightConnector1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4178300" y="4184650"/>
          <a:ext cx="4786346" cy="16773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7256"/>
                <a:gridCol w="539659"/>
                <a:gridCol w="457892"/>
                <a:gridCol w="588718"/>
                <a:gridCol w="457892"/>
                <a:gridCol w="588718"/>
                <a:gridCol w="648139"/>
                <a:gridCol w="648072"/>
              </a:tblGrid>
              <a:tr h="1077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Индикатор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План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Факт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Результат отклонения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910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Цель</a:t>
                      </a:r>
                      <a:endParaRPr lang="ru-RU" sz="1100" b="1" i="0" u="none" strike="noStrike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Балл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/>
                        <a:t>S</a:t>
                      </a:r>
                      <a:r>
                        <a:rPr lang="ru-RU" sz="1100" u="none" strike="noStrike" dirty="0" err="1" smtClean="0"/>
                        <a:t>скпн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Балл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/>
                        <a:t>S</a:t>
                      </a:r>
                      <a:r>
                        <a:rPr lang="ru-RU" sz="1100" u="none" strike="noStrike" dirty="0" err="1" smtClean="0"/>
                        <a:t>скпн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% </a:t>
                      </a:r>
                      <a:r>
                        <a:rPr lang="ru-RU" sz="1100" u="none" strike="noStrike" dirty="0" err="1" smtClean="0"/>
                        <a:t>исполн</a:t>
                      </a:r>
                      <a:r>
                        <a:rPr lang="ru-RU" sz="1100" u="none" strike="noStrike" dirty="0" smtClean="0"/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u="none" strike="noStrike" dirty="0" smtClean="0"/>
                        <a:t>S</a:t>
                      </a:r>
                      <a:r>
                        <a:rPr lang="ru-RU" sz="1100" u="none" strike="noStrike" dirty="0" err="1" smtClean="0"/>
                        <a:t>скпн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54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/>
                        <a:t>Материнская смертность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/>
                        <a:t>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500 000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375 000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/>
                        <a:t>75%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/>
                        <a:t>125 000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8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 smtClean="0"/>
                        <a:t>Детская смертность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 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500 000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u="none" strike="noStrike" kern="1200" dirty="0" smtClean="0"/>
                        <a:t>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375 000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/>
                        <a:t>125 000 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077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kern="1200" dirty="0" smtClean="0"/>
                        <a:t>Итого:</a:t>
                      </a:r>
                      <a:endParaRPr lang="ru-RU" sz="1100" b="1" i="0" u="none" strike="noStrike" kern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24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3 000 000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</a:t>
                      </a:r>
                      <a:r>
                        <a:rPr lang="ru-RU" sz="1100" u="none" strike="noStrike" baseline="0" dirty="0" smtClean="0"/>
                        <a:t> 375 000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50%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1 625 000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1" name="Правая фигурная скобка 40"/>
          <p:cNvSpPr/>
          <p:nvPr/>
        </p:nvSpPr>
        <p:spPr>
          <a:xfrm rot="5400000">
            <a:off x="4464844" y="1513682"/>
            <a:ext cx="357187" cy="8858250"/>
          </a:xfrm>
          <a:prstGeom prst="rightBrace">
            <a:avLst>
              <a:gd name="adj1" fmla="val 25957"/>
              <a:gd name="adj2" fmla="val 8776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2195736" y="6147900"/>
            <a:ext cx="500066" cy="500066"/>
          </a:xfrm>
          <a:prstGeom prst="rightArrow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0"/>
          <p:cNvGrpSpPr>
            <a:grpSpLocks/>
          </p:cNvGrpSpPr>
          <p:nvPr/>
        </p:nvGrpSpPr>
        <p:grpSpPr bwMode="auto">
          <a:xfrm>
            <a:off x="684213" y="1412875"/>
            <a:ext cx="1958885" cy="936625"/>
            <a:chOff x="683568" y="1191816"/>
            <a:chExt cx="1959877" cy="936104"/>
          </a:xfrm>
        </p:grpSpPr>
        <p:pic>
          <p:nvPicPr>
            <p:cNvPr id="31850" name="Picture 2" descr="D:\desktop\выставки\Картинки1\Картинки1\мсс\сформСчетРеест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191816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260122" y="1485341"/>
              <a:ext cx="1383323" cy="3383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счет-реестр</a:t>
              </a:r>
            </a:p>
          </p:txBody>
        </p:sp>
      </p:grpSp>
      <p:grpSp>
        <p:nvGrpSpPr>
          <p:cNvPr id="3" name="Группа 51"/>
          <p:cNvGrpSpPr>
            <a:grpSpLocks/>
          </p:cNvGrpSpPr>
          <p:nvPr/>
        </p:nvGrpSpPr>
        <p:grpSpPr bwMode="auto">
          <a:xfrm>
            <a:off x="684213" y="3141663"/>
            <a:ext cx="4535487" cy="935037"/>
            <a:chOff x="683568" y="1191816"/>
            <a:chExt cx="4536504" cy="936104"/>
          </a:xfrm>
        </p:grpSpPr>
        <p:pic>
          <p:nvPicPr>
            <p:cNvPr id="31848" name="Picture 2" descr="D:\desktop\выставки\Картинки1\Картинки1\мсс\сформСчетРеест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191816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259959" y="1336443"/>
              <a:ext cx="3960113" cy="585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 smtClean="0">
                  <a:solidFill>
                    <a:srgbClr val="C00000"/>
                  </a:solidFill>
                </a:rPr>
                <a:t>счет-реестр </a:t>
              </a:r>
              <a:r>
                <a:rPr lang="ru-RU" sz="1600" b="1" dirty="0">
                  <a:solidFill>
                    <a:srgbClr val="C00000"/>
                  </a:solidFill>
                </a:rPr>
                <a:t>оказанных КДУ в КДП по направлению ПМСП</a:t>
              </a:r>
            </a:p>
          </p:txBody>
        </p:sp>
      </p:grpSp>
      <p:grpSp>
        <p:nvGrpSpPr>
          <p:cNvPr id="4" name="Группа 82"/>
          <p:cNvGrpSpPr>
            <a:grpSpLocks/>
          </p:cNvGrpSpPr>
          <p:nvPr/>
        </p:nvGrpSpPr>
        <p:grpSpPr bwMode="auto">
          <a:xfrm>
            <a:off x="5580112" y="1671638"/>
            <a:ext cx="3320918" cy="677242"/>
            <a:chOff x="5643758" y="1671004"/>
            <a:chExt cx="3320730" cy="432048"/>
          </a:xfrm>
        </p:grpSpPr>
        <p:pic>
          <p:nvPicPr>
            <p:cNvPr id="31846" name="Picture 8" descr="C:\Users\Amok\Desktop\плашк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1671004"/>
              <a:ext cx="3168352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Прямоугольник 54"/>
            <p:cNvSpPr/>
            <p:nvPr/>
          </p:nvSpPr>
          <p:spPr>
            <a:xfrm>
              <a:off x="5643758" y="1671004"/>
              <a:ext cx="3214408" cy="190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население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ru-RU" sz="1600" b="1" dirty="0" err="1">
                  <a:solidFill>
                    <a:schemeClr val="tx2">
                      <a:lumMod val="50000"/>
                    </a:schemeClr>
                  </a:solidFill>
                </a:rPr>
                <a:t>х</a:t>
              </a: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</a:rPr>
                <a:t> КПН=</a:t>
              </a:r>
              <a:r>
                <a:rPr lang="en-US" sz="1600" b="1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ru-RU" sz="16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Сумма по КПН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5795963" y="3255963"/>
            <a:ext cx="3132137" cy="647700"/>
            <a:chOff x="5796136" y="2319076"/>
            <a:chExt cx="3131840" cy="648072"/>
          </a:xfrm>
        </p:grpSpPr>
        <p:pic>
          <p:nvPicPr>
            <p:cNvPr id="31844" name="Picture 8" descr="C:\Users\Amok\Desktop\плашк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2319076"/>
              <a:ext cx="313184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Прямоугольник 56"/>
            <p:cNvSpPr/>
            <p:nvPr/>
          </p:nvSpPr>
          <p:spPr>
            <a:xfrm>
              <a:off x="5796136" y="2319076"/>
              <a:ext cx="3131840" cy="5851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C00000"/>
                  </a:solidFill>
                </a:rPr>
                <a:t>Кол-во</a:t>
              </a:r>
              <a:r>
                <a:rPr lang="ru-RU" sz="1600" b="1" dirty="0">
                  <a:solidFill>
                    <a:srgbClr val="C00000"/>
                  </a:solidFill>
                </a:rPr>
                <a:t> БС КДУ </a:t>
              </a:r>
              <a:r>
                <a:rPr lang="ru-RU" sz="1600" b="1" dirty="0" err="1">
                  <a:solidFill>
                    <a:srgbClr val="C00000"/>
                  </a:solidFill>
                </a:rPr>
                <a:t>х</a:t>
              </a:r>
              <a:r>
                <a:rPr lang="ru-RU" sz="1600" b="1" dirty="0">
                  <a:solidFill>
                    <a:srgbClr val="C00000"/>
                  </a:solidFill>
                </a:rPr>
                <a:t> Стоимость БС тарификатора</a:t>
              </a:r>
            </a:p>
          </p:txBody>
        </p:sp>
      </p:grpSp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684213" y="2276475"/>
            <a:ext cx="4535487" cy="936625"/>
            <a:chOff x="683568" y="1191816"/>
            <a:chExt cx="4536504" cy="936104"/>
          </a:xfrm>
        </p:grpSpPr>
        <p:pic>
          <p:nvPicPr>
            <p:cNvPr id="31842" name="Picture 2" descr="D:\desktop\выставки\Картинки1\Картинки1\мсс\сформСчетРеест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1191816"/>
              <a:ext cx="93610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61"/>
            <p:cNvSpPr txBox="1"/>
            <p:nvPr/>
          </p:nvSpPr>
          <p:spPr>
            <a:xfrm>
              <a:off x="1259959" y="1336199"/>
              <a:ext cx="3960113" cy="338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реестр оказанных КДУ внутри ПМСП</a:t>
              </a:r>
            </a:p>
          </p:txBody>
        </p:sp>
      </p:grpSp>
      <p:grpSp>
        <p:nvGrpSpPr>
          <p:cNvPr id="7" name="Группа 84"/>
          <p:cNvGrpSpPr>
            <a:grpSpLocks/>
          </p:cNvGrpSpPr>
          <p:nvPr/>
        </p:nvGrpSpPr>
        <p:grpSpPr bwMode="auto">
          <a:xfrm>
            <a:off x="5724128" y="2276872"/>
            <a:ext cx="3204145" cy="791716"/>
            <a:chOff x="5796136" y="3227584"/>
            <a:chExt cx="3131840" cy="648072"/>
          </a:xfrm>
        </p:grpSpPr>
        <p:pic>
          <p:nvPicPr>
            <p:cNvPr id="31840" name="Picture 8" descr="C:\Users\Amok\Desktop\плашка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3227584"/>
              <a:ext cx="313184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Прямоугольник 63"/>
            <p:cNvSpPr/>
            <p:nvPr/>
          </p:nvSpPr>
          <p:spPr>
            <a:xfrm>
              <a:off x="5796136" y="3227584"/>
              <a:ext cx="3131840" cy="6046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(в т.ч.)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50000"/>
                    </a:schemeClr>
                  </a:solidFill>
                </a:rPr>
                <a:t>Кол-во 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БС КДУ </a:t>
              </a:r>
              <a:r>
                <a:rPr lang="ru-RU" sz="1400" b="1" dirty="0" err="1">
                  <a:solidFill>
                    <a:schemeClr val="tx2">
                      <a:lumMod val="50000"/>
                    </a:schemeClr>
                  </a:solidFill>
                </a:rPr>
                <a:t>х</a:t>
              </a:r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 Стоимость БС тарификатора</a:t>
              </a:r>
            </a:p>
          </p:txBody>
        </p:sp>
      </p:grpSp>
      <p:grpSp>
        <p:nvGrpSpPr>
          <p:cNvPr id="8" name="Группа 64"/>
          <p:cNvGrpSpPr>
            <a:grpSpLocks/>
          </p:cNvGrpSpPr>
          <p:nvPr/>
        </p:nvGrpSpPr>
        <p:grpSpPr bwMode="auto">
          <a:xfrm>
            <a:off x="684213" y="4095750"/>
            <a:ext cx="4549775" cy="935038"/>
            <a:chOff x="669054" y="1191816"/>
            <a:chExt cx="4551018" cy="936104"/>
          </a:xfrm>
        </p:grpSpPr>
        <p:pic>
          <p:nvPicPr>
            <p:cNvPr id="66" name="Picture 2" descr="D:\desktop\выставки\Картинки1\Картинки1\мсс\сформСчетРеест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054" y="1191816"/>
              <a:ext cx="936104" cy="936104"/>
            </a:xfrm>
            <a:prstGeom prst="rect">
              <a:avLst/>
            </a:prstGeom>
            <a:ln w="63500">
              <a:tailEnd type="triangle"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67" name="TextBox 66"/>
            <p:cNvSpPr txBox="1"/>
            <p:nvPr/>
          </p:nvSpPr>
          <p:spPr>
            <a:xfrm>
              <a:off x="1259765" y="1201352"/>
              <a:ext cx="3960307" cy="8627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счет по результатам </a:t>
              </a:r>
            </a:p>
            <a:p>
              <a:pPr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достижения индикаторов </a:t>
              </a:r>
            </a:p>
            <a:p>
              <a:pPr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СКПН</a:t>
              </a:r>
            </a:p>
          </p:txBody>
        </p:sp>
      </p:grpSp>
      <p:sp>
        <p:nvSpPr>
          <p:cNvPr id="70" name="Плюс 69"/>
          <p:cNvSpPr/>
          <p:nvPr/>
        </p:nvSpPr>
        <p:spPr>
          <a:xfrm>
            <a:off x="7236296" y="3901584"/>
            <a:ext cx="288032" cy="288032"/>
          </a:xfrm>
          <a:prstGeom prst="math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Минус 70"/>
          <p:cNvSpPr/>
          <p:nvPr/>
        </p:nvSpPr>
        <p:spPr>
          <a:xfrm>
            <a:off x="7222228" y="3039156"/>
            <a:ext cx="288032" cy="21602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Группа 72"/>
          <p:cNvGrpSpPr>
            <a:grpSpLocks/>
          </p:cNvGrpSpPr>
          <p:nvPr/>
        </p:nvGrpSpPr>
        <p:grpSpPr bwMode="auto">
          <a:xfrm>
            <a:off x="179388" y="5932488"/>
            <a:ext cx="1890712" cy="827087"/>
            <a:chOff x="179512" y="5805264"/>
            <a:chExt cx="1890205" cy="827583"/>
          </a:xfrm>
        </p:grpSpPr>
        <p:pic>
          <p:nvPicPr>
            <p:cNvPr id="31836" name="Picture 3" descr="D:\desktop\выставки\Картинки1\Картинки1\Аттестация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5805264"/>
              <a:ext cx="827584" cy="827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>
            <a:xfrm>
              <a:off x="684202" y="5949813"/>
              <a:ext cx="1385515" cy="646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протокол</a:t>
              </a:r>
            </a:p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исполнения</a:t>
              </a:r>
            </a:p>
          </p:txBody>
        </p:sp>
      </p:grpSp>
      <p:grpSp>
        <p:nvGrpSpPr>
          <p:cNvPr id="10" name="Группа 74"/>
          <p:cNvGrpSpPr>
            <a:grpSpLocks/>
          </p:cNvGrpSpPr>
          <p:nvPr/>
        </p:nvGrpSpPr>
        <p:grpSpPr bwMode="auto">
          <a:xfrm>
            <a:off x="2843213" y="6075363"/>
            <a:ext cx="2325687" cy="720725"/>
            <a:chOff x="2843808" y="5949280"/>
            <a:chExt cx="2324873" cy="720080"/>
          </a:xfrm>
        </p:grpSpPr>
        <p:pic>
          <p:nvPicPr>
            <p:cNvPr id="31834" name="Picture 4" descr="D:\desktop\выставки\Картинки1\Картинки1\бюдж программы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5949280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3204044" y="5949280"/>
              <a:ext cx="1964637" cy="6471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акт выполненных</a:t>
              </a:r>
            </a:p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работ/услуг</a:t>
              </a:r>
            </a:p>
          </p:txBody>
        </p:sp>
      </p:grpSp>
      <p:sp>
        <p:nvSpPr>
          <p:cNvPr id="77" name="Стрелка вправо 76"/>
          <p:cNvSpPr/>
          <p:nvPr/>
        </p:nvSpPr>
        <p:spPr>
          <a:xfrm>
            <a:off x="5220072" y="6147900"/>
            <a:ext cx="500066" cy="500066"/>
          </a:xfrm>
          <a:prstGeom prst="rightArrow">
            <a:avLst/>
          </a:prstGeom>
          <a:ln w="63500">
            <a:tailEnd type="triangle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" name="Группа 78"/>
          <p:cNvGrpSpPr>
            <a:grpSpLocks/>
          </p:cNvGrpSpPr>
          <p:nvPr/>
        </p:nvGrpSpPr>
        <p:grpSpPr bwMode="auto">
          <a:xfrm>
            <a:off x="5867400" y="6019800"/>
            <a:ext cx="2881313" cy="847725"/>
            <a:chOff x="5868144" y="5893424"/>
            <a:chExt cx="2880320" cy="847944"/>
          </a:xfrm>
        </p:grpSpPr>
        <p:pic>
          <p:nvPicPr>
            <p:cNvPr id="31832" name="Picture 5" descr="D:\desktop\выставки\Картинки1\Картинки1\цепыып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8144" y="5893424"/>
              <a:ext cx="864096" cy="84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6660034" y="5949001"/>
              <a:ext cx="2088430" cy="6462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платежное поручение</a:t>
              </a:r>
            </a:p>
          </p:txBody>
        </p:sp>
      </p:grpSp>
      <p:sp>
        <p:nvSpPr>
          <p:cNvPr id="80" name="Правая фигурная скобка 79"/>
          <p:cNvSpPr/>
          <p:nvPr/>
        </p:nvSpPr>
        <p:spPr>
          <a:xfrm rot="10800000">
            <a:off x="371475" y="1543050"/>
            <a:ext cx="355600" cy="335438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81" name="TextBox 80"/>
          <p:cNvSpPr txBox="1"/>
          <p:nvPr/>
        </p:nvSpPr>
        <p:spPr>
          <a:xfrm rot="16200000">
            <a:off x="-962819" y="3215482"/>
            <a:ext cx="25130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платежные документы</a:t>
            </a:r>
          </a:p>
        </p:txBody>
      </p:sp>
      <p:pic>
        <p:nvPicPr>
          <p:cNvPr id="1030" name="Picture 6" descr="D:\desktop\выставки\Картинки1\Картинки1\пакеты_доков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8175" y="9493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714348" y="928670"/>
            <a:ext cx="7407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ДОГОВОР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: население, поправочные коэффициенты, КПН, план по СКПН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0" grpId="0" animBg="1"/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mok\Desktop\фонпрезентациывпяфаы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rot="5400000">
            <a:off x="2072464" y="1642256"/>
            <a:ext cx="428628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715142" y="3499644"/>
            <a:ext cx="2286016" cy="15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02" name="Группа 201"/>
          <p:cNvGrpSpPr/>
          <p:nvPr/>
        </p:nvGrpSpPr>
        <p:grpSpPr>
          <a:xfrm>
            <a:off x="3000364" y="2967335"/>
            <a:ext cx="1951175" cy="1247483"/>
            <a:chOff x="3542496" y="2967335"/>
            <a:chExt cx="1951175" cy="1247483"/>
          </a:xfrm>
        </p:grpSpPr>
        <p:pic>
          <p:nvPicPr>
            <p:cNvPr id="31836" name="Picture 3" descr="D:\desktop\выставки\Картинки1\Картинки1\Аттестац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5438" y="3571876"/>
              <a:ext cx="726997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3542496" y="2967335"/>
              <a:ext cx="1951175" cy="623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протокол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исполнения</a:t>
              </a:r>
            </a:p>
            <a:p>
              <a:pPr algn="ctr">
                <a:defRPr/>
              </a:pPr>
              <a:r>
                <a:rPr lang="ru-RU" sz="1050" dirty="0" smtClean="0">
                  <a:solidFill>
                    <a:srgbClr val="FF0000"/>
                  </a:solidFill>
                </a:rPr>
                <a:t>до 5 числа после отчетного </a:t>
              </a:r>
              <a:endParaRPr lang="ru-RU" sz="10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-53745" y="3214686"/>
            <a:ext cx="1911100" cy="1170773"/>
            <a:chOff x="-12692" y="3429000"/>
            <a:chExt cx="1911100" cy="1170773"/>
          </a:xfrm>
        </p:grpSpPr>
        <p:pic>
          <p:nvPicPr>
            <p:cNvPr id="31834" name="Picture 4" descr="D:\desktop\выставки\Картинки1\Картинки1\бюдж программы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429000"/>
              <a:ext cx="72033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 bwMode="auto">
            <a:xfrm>
              <a:off x="-12692" y="3830332"/>
              <a:ext cx="191110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</a:rPr>
                <a:t>акт выполненных</a:t>
              </a:r>
            </a:p>
            <a:p>
              <a:pPr algn="ctr">
                <a:defRPr/>
              </a:pPr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работ/услуг (КПН+СКПН)</a:t>
              </a:r>
            </a:p>
            <a:p>
              <a:pPr algn="ctr">
                <a:defRPr/>
              </a:pPr>
              <a:r>
                <a:rPr lang="ru-RU" sz="1100" dirty="0" smtClean="0">
                  <a:solidFill>
                    <a:srgbClr val="FF0000"/>
                  </a:solidFill>
                </a:rPr>
                <a:t>до 10 числа после </a:t>
              </a:r>
            </a:p>
            <a:p>
              <a:pPr algn="ctr">
                <a:defRPr/>
              </a:pPr>
              <a:r>
                <a:rPr lang="ru-RU" sz="1100" dirty="0" smtClean="0">
                  <a:solidFill>
                    <a:srgbClr val="FF0000"/>
                  </a:solidFill>
                </a:rPr>
                <a:t>отчетного периода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-214346" y="4714884"/>
            <a:ext cx="1500198" cy="1274864"/>
            <a:chOff x="-214346" y="4643446"/>
            <a:chExt cx="1450331" cy="1274864"/>
          </a:xfrm>
        </p:grpSpPr>
        <p:pic>
          <p:nvPicPr>
            <p:cNvPr id="31832" name="Picture 5" descr="D:\desktop\выставки\Картинки1\Картинки1\цепыып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100" y="5357826"/>
              <a:ext cx="571505" cy="560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 bwMode="auto">
            <a:xfrm>
              <a:off x="-214346" y="4643446"/>
              <a:ext cx="145033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b="1" dirty="0">
                  <a:solidFill>
                    <a:schemeClr val="accent1">
                      <a:lumMod val="50000"/>
                    </a:schemeClr>
                  </a:solidFill>
                </a:rPr>
                <a:t>платежное </a:t>
              </a:r>
              <a:r>
                <a:rPr lang="ru-RU" sz="1050" b="1" dirty="0" smtClean="0">
                  <a:solidFill>
                    <a:schemeClr val="accent1">
                      <a:lumMod val="50000"/>
                    </a:schemeClr>
                  </a:solidFill>
                </a:rPr>
                <a:t>поручение</a:t>
              </a:r>
            </a:p>
            <a:p>
              <a:pPr algn="ctr">
                <a:defRPr/>
              </a:pPr>
              <a:r>
                <a:rPr lang="ru-RU" sz="1050" dirty="0" smtClean="0">
                  <a:solidFill>
                    <a:srgbClr val="FF0000"/>
                  </a:solidFill>
                </a:rPr>
                <a:t>10 числа после отчетного</a:t>
              </a:r>
              <a:endParaRPr lang="ru-RU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Заголовок 47"/>
          <p:cNvSpPr txBox="1">
            <a:spLocks noGrp="1"/>
          </p:cNvSpPr>
          <p:nvPr>
            <p:ph type="title"/>
          </p:nvPr>
        </p:nvSpPr>
        <p:spPr>
          <a:xfrm>
            <a:off x="1428728" y="214313"/>
            <a:ext cx="743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Схема финансирования амбулаторно-поликлинической помощи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4270" y="1071546"/>
            <a:ext cx="3502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Министерство здравоохранения 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4812" y="1508927"/>
            <a:ext cx="2272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целевой текущий трансферт 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814079" y="1916660"/>
            <a:ext cx="327019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Управление здравоохранения </a:t>
            </a:r>
            <a:endParaRPr lang="ru-RU" b="1" dirty="0"/>
          </a:p>
        </p:txBody>
      </p:sp>
      <p:grpSp>
        <p:nvGrpSpPr>
          <p:cNvPr id="87" name="Группа 86"/>
          <p:cNvGrpSpPr/>
          <p:nvPr/>
        </p:nvGrpSpPr>
        <p:grpSpPr>
          <a:xfrm>
            <a:off x="1285852" y="5072074"/>
            <a:ext cx="3286148" cy="1122348"/>
            <a:chOff x="1285852" y="2403479"/>
            <a:chExt cx="2381425" cy="1122348"/>
          </a:xfrm>
        </p:grpSpPr>
        <p:pic>
          <p:nvPicPr>
            <p:cNvPr id="60" name="Picture 4" descr="C:\Users\Amok\Desktop\офт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85852" y="2500306"/>
              <a:ext cx="1381293" cy="1025521"/>
            </a:xfrm>
            <a:prstGeom prst="rect">
              <a:avLst/>
            </a:prstGeom>
            <a:noFill/>
          </p:spPr>
        </p:pic>
        <p:pic>
          <p:nvPicPr>
            <p:cNvPr id="61" name="Picture 4" descr="C:\Users\Amok\Desktop\офт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57356" y="2428868"/>
              <a:ext cx="1381293" cy="1025521"/>
            </a:xfrm>
            <a:prstGeom prst="rect">
              <a:avLst/>
            </a:prstGeom>
            <a:noFill/>
          </p:spPr>
        </p:pic>
        <p:pic>
          <p:nvPicPr>
            <p:cNvPr id="63" name="Picture 4" descr="C:\Users\Amok\Desktop\офт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5984" y="2403479"/>
              <a:ext cx="1381293" cy="1025521"/>
            </a:xfrm>
            <a:prstGeom prst="rect">
              <a:avLst/>
            </a:prstGeom>
            <a:noFill/>
          </p:spPr>
        </p:pic>
      </p:grpSp>
      <p:sp>
        <p:nvSpPr>
          <p:cNvPr id="65" name="TextBox 64"/>
          <p:cNvSpPr txBox="1"/>
          <p:nvPr/>
        </p:nvSpPr>
        <p:spPr>
          <a:xfrm>
            <a:off x="1000100" y="2854107"/>
            <a:ext cx="1457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Заключение </a:t>
            </a:r>
          </a:p>
          <a:p>
            <a:pPr algn="ctr"/>
            <a:r>
              <a:rPr lang="ru-RU" sz="1200" dirty="0" smtClean="0"/>
              <a:t>договоров</a:t>
            </a:r>
          </a:p>
          <a:p>
            <a:pPr algn="ctr"/>
            <a:r>
              <a:rPr lang="ru-RU" sz="1200" dirty="0" smtClean="0"/>
              <a:t> на оказание АПП</a:t>
            </a:r>
            <a:endParaRPr lang="ru-RU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012252" y="1071546"/>
            <a:ext cx="120308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ТД КОМУ</a:t>
            </a:r>
            <a:endParaRPr lang="ru-RU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607240" y="3171766"/>
            <a:ext cx="138749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ТД ККМФД</a:t>
            </a:r>
            <a:endParaRPr lang="ru-RU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643834" y="3957584"/>
            <a:ext cx="11087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ТФ РЦРЗ</a:t>
            </a:r>
            <a:endParaRPr lang="ru-RU" sz="2000" b="1" dirty="0"/>
          </a:p>
        </p:txBody>
      </p:sp>
      <p:grpSp>
        <p:nvGrpSpPr>
          <p:cNvPr id="203" name="Группа 202"/>
          <p:cNvGrpSpPr/>
          <p:nvPr/>
        </p:nvGrpSpPr>
        <p:grpSpPr>
          <a:xfrm>
            <a:off x="3857620" y="1428736"/>
            <a:ext cx="3857652" cy="358780"/>
            <a:chOff x="3857620" y="1428736"/>
            <a:chExt cx="3857652" cy="358780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7535883" y="1606537"/>
              <a:ext cx="357190" cy="1588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rot="10800000">
              <a:off x="3857620" y="1785927"/>
              <a:ext cx="3786214" cy="1589"/>
            </a:xfrm>
            <a:prstGeom prst="straightConnector1">
              <a:avLst/>
            </a:prstGeom>
            <a:ln>
              <a:prstDash val="dashDot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13714" y="1357298"/>
            <a:ext cx="2272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Мониторинг соблюдения </a:t>
            </a:r>
          </a:p>
          <a:p>
            <a:pPr algn="ctr"/>
            <a:r>
              <a:rPr lang="ru-RU" sz="1200" dirty="0" smtClean="0"/>
              <a:t>условий использования ЦТТ </a:t>
            </a:r>
            <a:endParaRPr lang="ru-RU" sz="1200" dirty="0"/>
          </a:p>
        </p:txBody>
      </p:sp>
      <p:grpSp>
        <p:nvGrpSpPr>
          <p:cNvPr id="199" name="Группа 198"/>
          <p:cNvGrpSpPr/>
          <p:nvPr/>
        </p:nvGrpSpPr>
        <p:grpSpPr>
          <a:xfrm>
            <a:off x="1571604" y="4071942"/>
            <a:ext cx="2214578" cy="1044181"/>
            <a:chOff x="1571604" y="4142772"/>
            <a:chExt cx="2214578" cy="1044181"/>
          </a:xfrm>
        </p:grpSpPr>
        <p:pic>
          <p:nvPicPr>
            <p:cNvPr id="102" name="Picture 2" descr="D:\desktop\выставки\Картинки1\Картинки1\мсс\сформСчетРеестр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4142772"/>
              <a:ext cx="571504" cy="57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571604" y="4571400"/>
              <a:ext cx="2214578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chemeClr val="accent1">
                      <a:lumMod val="50000"/>
                    </a:schemeClr>
                  </a:solidFill>
                </a:rPr>
                <a:t>счет-реестр (КПН+СКПН)</a:t>
              </a:r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ru-RU" sz="1100" dirty="0" smtClean="0">
                  <a:solidFill>
                    <a:srgbClr val="FF0000"/>
                  </a:solidFill>
                </a:rPr>
                <a:t>1 рабочий день следующий за отчетным периодом 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5072066" y="1786720"/>
            <a:ext cx="2643206" cy="1000132"/>
            <a:chOff x="5072066" y="1786720"/>
            <a:chExt cx="2643206" cy="1000132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7214412" y="2285992"/>
              <a:ext cx="100013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rot="10800000">
              <a:off x="5072066" y="2784470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Прямая со стрелкой 114"/>
          <p:cNvCxnSpPr/>
          <p:nvPr/>
        </p:nvCxnSpPr>
        <p:spPr>
          <a:xfrm rot="10800000" flipV="1">
            <a:off x="4857752" y="3428998"/>
            <a:ext cx="26432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6" name="Группа 205"/>
          <p:cNvGrpSpPr/>
          <p:nvPr/>
        </p:nvGrpSpPr>
        <p:grpSpPr>
          <a:xfrm>
            <a:off x="4857752" y="3937819"/>
            <a:ext cx="2722562" cy="549103"/>
            <a:chOff x="4857752" y="3937819"/>
            <a:chExt cx="2722562" cy="549103"/>
          </a:xfrm>
        </p:grpSpPr>
        <p:sp>
          <p:nvSpPr>
            <p:cNvPr id="118" name="TextBox 117"/>
            <p:cNvSpPr txBox="1"/>
            <p:nvPr/>
          </p:nvSpPr>
          <p:spPr>
            <a:xfrm>
              <a:off x="5316874" y="4209923"/>
              <a:ext cx="22634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техническое сопровождения </a:t>
              </a:r>
              <a:endParaRPr lang="ru-RU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857752" y="3937819"/>
              <a:ext cx="27067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автоматизированный расчет СКПН</a:t>
              </a:r>
              <a:endParaRPr lang="ru-RU" sz="1200" dirty="0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5000628" y="3181649"/>
            <a:ext cx="2659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экспертиза материнской и детской</a:t>
            </a:r>
          </a:p>
          <a:p>
            <a:pPr algn="ctr"/>
            <a:r>
              <a:rPr lang="ru-RU" sz="1200" dirty="0" smtClean="0"/>
              <a:t> смертности, жалобы</a:t>
            </a:r>
            <a:endParaRPr lang="ru-RU" sz="1200" dirty="0"/>
          </a:p>
        </p:txBody>
      </p:sp>
      <p:cxnSp>
        <p:nvCxnSpPr>
          <p:cNvPr id="147" name="Прямая со стрелкой 146"/>
          <p:cNvCxnSpPr/>
          <p:nvPr/>
        </p:nvCxnSpPr>
        <p:spPr>
          <a:xfrm rot="5400000" flipH="1" flipV="1">
            <a:off x="1571207" y="3286521"/>
            <a:ext cx="17153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073715" y="2437621"/>
            <a:ext cx="2641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Мониторинг распределения СКПН</a:t>
            </a:r>
            <a:endParaRPr lang="ru-RU" sz="12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079188" y="2692595"/>
            <a:ext cx="177856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комиссия по оплате </a:t>
            </a:r>
            <a:endParaRPr lang="ru-RU" sz="1400" b="1" dirty="0"/>
          </a:p>
        </p:txBody>
      </p:sp>
      <p:grpSp>
        <p:nvGrpSpPr>
          <p:cNvPr id="207" name="Группа 206"/>
          <p:cNvGrpSpPr/>
          <p:nvPr/>
        </p:nvGrpSpPr>
        <p:grpSpPr>
          <a:xfrm>
            <a:off x="284926" y="2141528"/>
            <a:ext cx="500860" cy="1001720"/>
            <a:chOff x="284926" y="2141528"/>
            <a:chExt cx="500860" cy="1001720"/>
          </a:xfrm>
        </p:grpSpPr>
        <p:cxnSp>
          <p:nvCxnSpPr>
            <p:cNvPr id="154" name="Прямая со стрелкой 153"/>
            <p:cNvCxnSpPr/>
            <p:nvPr/>
          </p:nvCxnSpPr>
          <p:spPr>
            <a:xfrm rot="5400000">
              <a:off x="-214346" y="2642388"/>
              <a:ext cx="10001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285720" y="2141528"/>
              <a:ext cx="500066" cy="158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62" name="Прямая со стрелкой 161"/>
          <p:cNvCxnSpPr/>
          <p:nvPr/>
        </p:nvCxnSpPr>
        <p:spPr>
          <a:xfrm rot="5400000">
            <a:off x="178563" y="460693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1818224" y="6215082"/>
            <a:ext cx="2177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Организация ПМСП</a:t>
            </a:r>
            <a:endParaRPr lang="ru-RU" sz="1600" b="1" dirty="0"/>
          </a:p>
        </p:txBody>
      </p:sp>
      <p:cxnSp>
        <p:nvCxnSpPr>
          <p:cNvPr id="166" name="Прямая со стрелкой 165"/>
          <p:cNvCxnSpPr/>
          <p:nvPr/>
        </p:nvCxnSpPr>
        <p:spPr>
          <a:xfrm rot="10800000">
            <a:off x="4929190" y="421481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8" name="Группа 207"/>
          <p:cNvGrpSpPr/>
          <p:nvPr/>
        </p:nvGrpSpPr>
        <p:grpSpPr>
          <a:xfrm>
            <a:off x="499240" y="2285992"/>
            <a:ext cx="286546" cy="858050"/>
            <a:chOff x="499240" y="2285992"/>
            <a:chExt cx="286546" cy="858050"/>
          </a:xfrm>
        </p:grpSpPr>
        <p:cxnSp>
          <p:nvCxnSpPr>
            <p:cNvPr id="175" name="Прямая соединительная линия 174"/>
            <p:cNvCxnSpPr/>
            <p:nvPr/>
          </p:nvCxnSpPr>
          <p:spPr>
            <a:xfrm rot="5400000" flipH="1" flipV="1">
              <a:off x="71406" y="2714620"/>
              <a:ext cx="85725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/>
            <p:cNvCxnSpPr/>
            <p:nvPr/>
          </p:nvCxnSpPr>
          <p:spPr>
            <a:xfrm>
              <a:off x="500034" y="2285992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Прямая со стрелкой 178"/>
          <p:cNvCxnSpPr/>
          <p:nvPr/>
        </p:nvCxnSpPr>
        <p:spPr>
          <a:xfrm rot="5400000">
            <a:off x="3393670" y="2464984"/>
            <a:ext cx="3563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 rot="5400000" flipH="1" flipV="1">
            <a:off x="3751257" y="246379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6533527" y="4782933"/>
            <a:ext cx="2753381" cy="1360711"/>
            <a:chOff x="5929322" y="4714884"/>
            <a:chExt cx="3090649" cy="1360711"/>
          </a:xfrm>
        </p:grpSpPr>
        <p:grpSp>
          <p:nvGrpSpPr>
            <p:cNvPr id="55" name="Группа 4"/>
            <p:cNvGrpSpPr>
              <a:grpSpLocks/>
            </p:cNvGrpSpPr>
            <p:nvPr/>
          </p:nvGrpSpPr>
          <p:grpSpPr bwMode="auto">
            <a:xfrm>
              <a:off x="6429388" y="4714884"/>
              <a:ext cx="2188620" cy="1071493"/>
              <a:chOff x="-13897" y="4652428"/>
              <a:chExt cx="1849990" cy="1773142"/>
            </a:xfrm>
          </p:grpSpPr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-13897" y="4652428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3528" y="5013176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83568" y="5273045"/>
                <a:ext cx="1152525" cy="1152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TextBox 61"/>
            <p:cNvSpPr txBox="1"/>
            <p:nvPr/>
          </p:nvSpPr>
          <p:spPr>
            <a:xfrm>
              <a:off x="5929322" y="5429264"/>
              <a:ext cx="3090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Поставщики </a:t>
              </a:r>
            </a:p>
            <a:p>
              <a:pPr algn="ctr"/>
              <a:r>
                <a:rPr lang="ru-RU" sz="1200" b="1" dirty="0" smtClean="0"/>
                <a:t>консультативно-диагностических</a:t>
              </a:r>
            </a:p>
            <a:p>
              <a:pPr algn="ctr"/>
              <a:r>
                <a:rPr lang="ru-RU" sz="1200" b="1" dirty="0" smtClean="0"/>
                <a:t> услуг</a:t>
              </a:r>
              <a:endParaRPr lang="ru-RU" sz="1200" b="1" dirty="0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715008" y="5930124"/>
            <a:ext cx="2644000" cy="429422"/>
            <a:chOff x="5786446" y="5930124"/>
            <a:chExt cx="2644000" cy="429422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5786446" y="6357958"/>
              <a:ext cx="264320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rot="5400000" flipH="1" flipV="1">
              <a:off x="8215338" y="614364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857884" y="5998509"/>
            <a:ext cx="250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Заключение договоров</a:t>
            </a:r>
          </a:p>
          <a:p>
            <a:pPr algn="ctr"/>
            <a:r>
              <a:rPr lang="ru-RU" sz="1100" dirty="0" smtClean="0"/>
              <a:t> на оказание КДУ </a:t>
            </a:r>
            <a:r>
              <a:rPr lang="ru-RU" sz="1100" b="1" dirty="0" smtClean="0">
                <a:solidFill>
                  <a:srgbClr val="FF0000"/>
                </a:solidFill>
              </a:rPr>
              <a:t>(аванс  до 30%)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4357686" y="4929198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0800000">
            <a:off x="4429125" y="5214950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357686" y="4572008"/>
            <a:ext cx="2262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  направление на оказание КДУ</a:t>
            </a:r>
            <a:endParaRPr lang="ru-RU" sz="1100" dirty="0"/>
          </a:p>
        </p:txBody>
      </p:sp>
      <p:sp>
        <p:nvSpPr>
          <p:cNvPr id="95" name="TextBox 94"/>
          <p:cNvSpPr txBox="1"/>
          <p:nvPr/>
        </p:nvSpPr>
        <p:spPr>
          <a:xfrm>
            <a:off x="5000628" y="5000636"/>
            <a:ext cx="24064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реестр оказанных КДУ </a:t>
            </a:r>
            <a:r>
              <a:rPr lang="ru-RU" sz="1100" dirty="0" smtClean="0">
                <a:solidFill>
                  <a:srgbClr val="FF0000"/>
                </a:solidFill>
              </a:rPr>
              <a:t>до</a:t>
            </a:r>
            <a:r>
              <a:rPr lang="ru-RU" sz="1100" dirty="0" smtClean="0"/>
              <a:t> </a:t>
            </a:r>
            <a:r>
              <a:rPr lang="ru-RU" sz="1100" dirty="0" smtClean="0">
                <a:solidFill>
                  <a:srgbClr val="FF0000"/>
                </a:solidFill>
              </a:rPr>
              <a:t>1 числа</a:t>
            </a:r>
          </a:p>
          <a:p>
            <a:r>
              <a:rPr lang="ru-RU" sz="1100" dirty="0" smtClean="0"/>
              <a:t>после отчетного периода</a:t>
            </a:r>
            <a:endParaRPr lang="ru-RU" sz="1100" dirty="0"/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4555154" y="5641990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00562" y="5398770"/>
            <a:ext cx="26837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оплата за оказанные КДУ </a:t>
            </a:r>
            <a:r>
              <a:rPr lang="ru-RU" sz="1100" dirty="0" smtClean="0">
                <a:solidFill>
                  <a:srgbClr val="FF0000"/>
                </a:solidFill>
              </a:rPr>
              <a:t>до 15 числа</a:t>
            </a:r>
          </a:p>
          <a:p>
            <a:r>
              <a:rPr lang="ru-RU" sz="1100" dirty="0" smtClean="0"/>
              <a:t> после отчетного периода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8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4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6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6" grpId="0" animBg="1"/>
      <p:bldP spid="65" grpId="0"/>
      <p:bldP spid="68" grpId="0" animBg="1"/>
      <p:bldP spid="69" grpId="0" animBg="1"/>
      <p:bldP spid="73" grpId="0" animBg="1"/>
      <p:bldP spid="86" grpId="0"/>
      <p:bldP spid="120" grpId="0"/>
      <p:bldP spid="122" grpId="0"/>
      <p:bldP spid="152" grpId="0" animBg="1"/>
      <p:bldP spid="163" grpId="0"/>
      <p:bldP spid="89" grpId="0"/>
      <p:bldP spid="94" grpId="0"/>
      <p:bldP spid="95" grpId="0"/>
      <p:bldP spid="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ОЖИДАЕМЫЕ РЕЗУЛЬТАТЫ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143668"/>
          </a:xfrm>
        </p:spPr>
        <p:txBody>
          <a:bodyPr>
            <a:noAutofit/>
          </a:bodyPr>
          <a:lstStyle/>
          <a:p>
            <a:pPr marL="0" indent="-396000" algn="just">
              <a:spcBef>
                <a:spcPts val="400"/>
              </a:spcBef>
              <a:spcAft>
                <a:spcPts val="4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НАСЕЛЕНИЯ: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равной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доступности услуг ПМСП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счет  дополнительного финансирования для выравнивания КПН и усиления ресурсной возможности организаций ПМСП 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полноты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пределах гарантированного пакета услуг ПМСП за счет  передачи части функций врача медицинским сестрам и  их переобучения и увеличения количества врачей общей практики (ВОП)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Будет обеспечена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профилактическая направленности и социальная ориентированность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услуг ПМСП, за счет усиления деятельности  психологов, социальных работников, развития института семейной практики, создания школ для диспансерных групп населения, пожилых, молодежи и других социальных групп. 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Будет увеличена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эффективность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национальной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скрининговой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компании за счет целевого охвата рисковых групп населения и стимулирования результатов по критериям своевременного выявления болезней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Улучшиться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доступность КДУ,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счет рационализации определения в их потребности на уровне врачей ПМСП, мотивации выполнения части КДУ на уровне ПМСП, возможности заключения договоров с  разными поставщиками услуг КДУ, эффективного использования результатов КДУ для определения тактики ведения пациента</a:t>
            </a:r>
          </a:p>
          <a:p>
            <a:pPr marL="0" indent="-396000" algn="just">
              <a:spcBef>
                <a:spcPts val="400"/>
              </a:spcBef>
              <a:spcAft>
                <a:spcPts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Конкурентная среда на разных уровнях, индикаторная система оценки конечных результатов, усиление стимулирующей составляющей КПН должны обеспечить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пациенто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ориентированность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персонала оказывающих АПП населению</a:t>
            </a:r>
          </a:p>
          <a:p>
            <a:pPr marL="0" indent="-396000" algn="just">
              <a:spcBef>
                <a:spcPts val="400"/>
              </a:spcBef>
              <a:spcAft>
                <a:spcPts val="400"/>
              </a:spcAft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396000" algn="just">
              <a:spcBef>
                <a:spcPts val="400"/>
              </a:spcBef>
              <a:spcAft>
                <a:spcPts val="40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396000" algn="just">
              <a:spcBef>
                <a:spcPts val="400"/>
              </a:spcBef>
              <a:spcAft>
                <a:spcPts val="400"/>
              </a:spcAft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30" y="214290"/>
            <a:ext cx="1785950" cy="36828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продолжение</a:t>
            </a:r>
            <a:endParaRPr lang="ru-RU" sz="1800" b="1" i="1" dirty="0">
              <a:solidFill>
                <a:srgbClr val="0070C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17549"/>
            <a:ext cx="8643998" cy="4883153"/>
          </a:xfrm>
        </p:spPr>
        <p:txBody>
          <a:bodyPr>
            <a:noAutofit/>
          </a:bodyPr>
          <a:lstStyle/>
          <a:p>
            <a:pPr marL="0" indent="-3960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ПЕРСОНАЛА МЕДИЦИНСКИХ ОРГАНИЗАЦИЙ: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Четкое распределение функциональных обязанностей в соответствии с профессией и должностями, конкретизация требований и нагрузок для персонала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Возможность профессионального роста,  удобная система бесплатной переподготовки и повышения квалификации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Увеличение возможности уделять внимание пациенту за счет рационализации и автоматизации ведения медицинской документации, введения должностей операторов и статистиков, использования возможностей информационных технологий, стандартизации операционных процедур и протоколов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Возможность достойно зарабатывать за счет увеличения нагрузки, качественного исполнения функциональных обязанностей и выполнения индикаторов оценки конечных результатов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Прозрачность справедливого распределения стимулирующего компонента КПН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Удовлетворенность результативностью своей работы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ГОСУДАРСТВА:         </a:t>
            </a:r>
          </a:p>
          <a:p>
            <a:pPr marL="0" indent="-3960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эффективной и доступной системы оказания медицинской помощи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2FFA4-C7A2-4C83-8E92-0F6F899EEFC3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Rectangle 5"/>
          <p:cNvSpPr txBox="1">
            <a:spLocks noChangeArrowheads="1"/>
          </p:cNvSpPr>
          <p:nvPr/>
        </p:nvSpPr>
        <p:spPr bwMode="auto">
          <a:xfrm>
            <a:off x="0" y="3071813"/>
            <a:ext cx="9144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just"/>
            <a:endParaRPr lang="ru-RU" sz="1600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Обеспечить предоставление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качественных и доступных медицинских услуг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Обеспечить диагностирование и лечение максимально широкого спектра болезней.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Профилактическая медицина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должна стать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основным инструментом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предупреждении заболеваний. Необходимо сделать большой упор на информационно-разъяснительной работе с населением страны. 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Внедрять услуги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смарт-медицины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дистанционной профилактики и лечения, «электронной медицины». Эти новые виды медицинских услуг особенно востребованы в такой большой по территории стране, как наша.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Мы должны проработать вопрос введения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новых подходов к обеспечению здоровья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наших детей. Полагаю необходимым охватить всех детей в возрасте до 16 лет всем спектром медицинского обслуживания. </a:t>
            </a:r>
            <a:endParaRPr lang="ru-RU" sz="1600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внедрять современные инструменты менеджмента и принципы корпоративного управления в государственном секторе.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Отношение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 бюджетно-финансовому процессу должно стать таким же бережным и продуманным, как к частным вложениям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Иными словами, ни один бюджетный тенге не должен быть потрачен впустую.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i="1" dirty="0">
              <a:solidFill>
                <a:srgbClr val="10253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prez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42875"/>
            <a:ext cx="22367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214688" y="406400"/>
            <a:ext cx="5643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Республики Казахстан – Лидера Нации Н.А. Назарбаева народу Казахстан</a:t>
            </a:r>
          </a:p>
          <a:p>
            <a:pPr algn="ctr"/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«Стратегия «Казахстан 2050» - новый политический курс состоявшегося государства»</a:t>
            </a:r>
          </a:p>
          <a:p>
            <a:pPr algn="ctr"/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Астана, 2012 год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" y="-71438"/>
            <a:ext cx="8572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успешной реализации: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2875" y="546928"/>
            <a:ext cx="885825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семейной практики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самостоятельных центров первичной медико-санитарной помощи, врачей общей практики;  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Достоверный учет населения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информационной системе «Регистр прикрепленного населения» (РПН);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свободного прикрепления населения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организации первичной медико-санитарной помощи и выбор врача;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амбулаторно-поликлинических услуг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 зависимости от формы собственности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медицинской организации;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Перевод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государственных медицинских организаций в организационно-правовую форму государственного предприятия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праве хо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зяйственного ведения с наблюдательным советом (ГП на ПХВ); 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поставщиков амбулаторно-поликлинических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услуг, сертификация руководителей медицинских организации по менеджменту, внедрение бизнес планирования;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Справедливое распределение 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амбулаторно-поликлинической помощи на основе комплексного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подушевого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норматива (КПН);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" y="-71438"/>
            <a:ext cx="8572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Условия успешной реализации: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2875" y="546928"/>
            <a:ext cx="8858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договоров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организаций первичной медико-санитарной помощи на оказание консультативно-диагностических услуг;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Мотивированный труд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медицинского персонала первичной медико-санитарной помощи (дифференцированная оплата, СКПН);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Четкое разграничение услуг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первичной медико-санитарной помощи и консультативно-диагностических услуг, включенных в комплексный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подушевой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норматив;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Индикаторная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 оценки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качества и соблюдения прав пациента;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прозрачности процесса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движения финансирования через информационное сопровождение;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обученных операторов и статистиков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учета деятельности амбулаторно-поликлинической организации;</a:t>
            </a:r>
          </a:p>
          <a:p>
            <a:pPr marL="6191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Делегирование части функции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врача к медицинским сестрам.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618384"/>
          <a:ext cx="8678198" cy="623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1002214"/>
            <a:ext cx="7947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тенге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928662" y="2284404"/>
            <a:ext cx="785818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0" y="52034"/>
            <a:ext cx="9144000" cy="92869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Комплексный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подушевой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норматив  на АПП на 1 жителя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(местный бюджет и республиканский бюджет в виде ЦТТ)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a typeface="+mj-ea"/>
              </a:rPr>
              <a:t>2013 год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710" y="4955683"/>
            <a:ext cx="1872208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Выравнивание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10,4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млрд.тг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6" y="5662989"/>
            <a:ext cx="46617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Республиканский бюджет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АПП 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44,4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млрд.тг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50" dirty="0" smtClean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728" y="692696"/>
            <a:ext cx="3744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Местный бюджет на АПП 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123,0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млрд.тг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73752" y="2276872"/>
            <a:ext cx="1008112" cy="3472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896" y="1340768"/>
            <a:ext cx="223123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Территориальные особенности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3,0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млрд.тг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692097"/>
            <a:ext cx="15841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ГОБМП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120,0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млрд.тг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06" y="44624"/>
            <a:ext cx="912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Консолидация расходов на АПП и разделение функций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2196622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511566" y="4952599"/>
            <a:ext cx="1296144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СКПН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9,4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млрд.тг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06" y="4952600"/>
            <a:ext cx="1440160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ЦТТ (база)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24,6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млрд.тг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287430" y="4654876"/>
            <a:ext cx="100811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655582" y="4654877"/>
            <a:ext cx="100811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3167750" y="4654877"/>
            <a:ext cx="1008112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3454" y="2636912"/>
            <a:ext cx="3600400" cy="18002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 Cyr" pitchFamily="18" charset="0"/>
                <a:cs typeface="Times New Roman Cyr" pitchFamily="18" charset="0"/>
              </a:rPr>
              <a:t>Республиканский бюджет на АПП на 2014 год </a:t>
            </a:r>
          </a:p>
          <a:p>
            <a:pPr algn="ctr"/>
            <a:r>
              <a:rPr lang="ru-RU" sz="2000" b="1" dirty="0" smtClean="0">
                <a:latin typeface="Times New Roman Cyr" pitchFamily="18" charset="0"/>
                <a:cs typeface="Times New Roman Cyr" pitchFamily="18" charset="0"/>
              </a:rPr>
              <a:t>164,0 млрд.тенге</a:t>
            </a:r>
            <a:endParaRPr lang="ru-RU" sz="2000" b="1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4714876" y="692696"/>
            <a:ext cx="4214842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удовлетворенности населения путем равного финансового обеспечения ГОБМП на уровне ПМСП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4714876" y="1628800"/>
            <a:ext cx="4352018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Функция МЗ РК: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нормирование сети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определение функций и задач ПМСП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формирование пакета ГОБМП и стоимости услуг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установление прямых и конечных результатов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/>
              <a:t>определение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правил оплаты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/>
              <a:t>консолидация для выравнивания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4714876" y="3802102"/>
            <a:ext cx="442402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Функция УЗ: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формирование оптимальной сети (количество и мощность организаций);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кадровое обеспечение;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обеспечение доступности и качества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/>
              <a:t>оплата за результат с учетом права свободного выбора и создание конкурентной среды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достижение прямых и конечных результатов </a:t>
            </a:r>
          </a:p>
          <a:p>
            <a:pPr marL="342900" indent="-342900">
              <a:spcBef>
                <a:spcPts val="100"/>
              </a:spcBef>
              <a:buFont typeface="+mj-lt"/>
              <a:buAutoNum type="arabicParenR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целевое, рациональное и эффективное использование ресурсов.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9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639833"/>
          <a:ext cx="8929721" cy="6173543"/>
        </p:xfrm>
        <a:graphic>
          <a:graphicData uri="http://schemas.openxmlformats.org/drawingml/2006/table">
            <a:tbl>
              <a:tblPr/>
              <a:tblGrid>
                <a:gridCol w="857256"/>
                <a:gridCol w="4286280"/>
                <a:gridCol w="1500198"/>
                <a:gridCol w="1143008"/>
                <a:gridCol w="1142979"/>
              </a:tblGrid>
              <a:tr h="212500">
                <a:tc rowSpan="4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Наименование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год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год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Население, чел.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16 909 776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16 909 776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16 909 776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92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Республиканский бюджет АПП по КПН с выравниванием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163 917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182 514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182 536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(РБ) КПН на АПП на 1 жителя в месяц, тенге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900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СКПН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СКПН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(100тг.на 1жителя в месяц)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20 292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20 292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СКПН на 1 жителя в месяц, тенге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в т.ч. СКПН (предусмотрен в плане)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u="none" strike="noStrike" kern="120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 Дополнительная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сумма на СКПН </a:t>
                      </a:r>
                      <a:endParaRPr lang="ru-RU" sz="1600" b="1" i="1" u="none" strike="noStrike" kern="12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9 419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8 657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solidFill>
                            <a:srgbClr val="FF0000"/>
                          </a:solidFill>
                          <a:latin typeface="Times New Roman Cyr"/>
                        </a:rPr>
                        <a:t>7 843</a:t>
                      </a:r>
                      <a:endParaRPr lang="ru-RU" sz="1600" b="1" i="1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96">
                <a:tc rowSpan="13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ГАРАНТИРОВАННЫЙ КПН</a:t>
                      </a:r>
                    </a:p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гарантированный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КПН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143 625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162 222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162 244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4235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КПН на жителя в месяц, тенге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799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1)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Местный бюджет АПП для  поднятия на РБ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120 055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121 980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124 003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(МБ) КПН на АПП 1 жителя в месяц, тенге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 Республиканский бюджет (ЦТТ)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расширение ГОБМП на амбулаторном уровне  </a:t>
                      </a:r>
                    </a:p>
                    <a:p>
                      <a:pPr algn="l" rtl="0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(предусмотрен в плане)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1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ЦТТ на 1 жителя в месяц, тенге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Ортодонтическая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помощь детям  с врожденной челюстно-лицевой патологией  </a:t>
                      </a:r>
                    </a:p>
                  </a:txBody>
                  <a:tcPr marL="4286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Осмотр взрослого населения на наличие артериальной гипертензии, ИБС, СБ </a:t>
                      </a:r>
                    </a:p>
                  </a:txBody>
                  <a:tcPr marL="4286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внедрение института соц. работников в организациях ПМСП </a:t>
                      </a:r>
                    </a:p>
                  </a:txBody>
                  <a:tcPr marL="4286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Доукомплектование организаций ПМСП участковыми медицинскими сестрами </a:t>
                      </a:r>
                    </a:p>
                  </a:txBody>
                  <a:tcPr marL="4286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передвижных медицинских комплексов </a:t>
                      </a:r>
                    </a:p>
                  </a:txBody>
                  <a:tcPr marL="4286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3) Дополнительная сумма </a:t>
                      </a:r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 выравнивание КПН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9 917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26 032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23 854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2500">
                <a:tc vMerge="1">
                  <a:txBody>
                    <a:bodyPr/>
                    <a:lstStyle/>
                    <a:p>
                      <a:pPr algn="l" rtl="0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0" i="1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Выравнивание на 1 жителя в месяц, тенге</a:t>
                      </a:r>
                      <a:endParaRPr lang="ru-RU" sz="1400" b="0" i="1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13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ДОП. СРЕДСТВА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Итого ДОПОЛНИТЕЛЬНЫЕ СРЕДСТВА НА АПП 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19 336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34 689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31 697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-71461"/>
            <a:ext cx="896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 республиканского бюджета на АПП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дополнительных средств на выравнивание КПН с 2014 года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462" y="214290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err="1" smtClean="0"/>
              <a:t>млн.тг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163773" y="1296537"/>
          <a:ext cx="8802806" cy="540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3634" y="939829"/>
            <a:ext cx="3136862" cy="5663630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4" name="TextBox 3"/>
          <p:cNvSpPr txBox="1"/>
          <p:nvPr/>
        </p:nvSpPr>
        <p:spPr>
          <a:xfrm>
            <a:off x="1000100" y="-2738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подушевой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норматив на АПП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учетом выравнивания по регионам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2014 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5689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на АПП – 164,0 млрд.тенге, в т.ч. дополнительно - 19,3 млрд. тенге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на выравнивание – 9,9 млрд.тенге (8 регионов) и на увеличение СКПН – 9,4 млрд.тенге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2956882"/>
            <a:ext cx="64807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Баз.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КПН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574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2062589"/>
            <a:ext cx="6480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Ср.КПН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с учетом поправ.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коэф-тов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2534</Words>
  <Application>Microsoft Office PowerPoint</Application>
  <PresentationFormat>Экран (4:3)</PresentationFormat>
  <Paragraphs>570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Фондодержание: Самостоятельный центр ПМСП (направление пациента на обследование )</vt:lpstr>
      <vt:lpstr>Фондодержание: Смешанная поликлиника (направление пациента на обследование )</vt:lpstr>
      <vt:lpstr>Формирование бюджета медицинских организаций в Платежной системе АПП</vt:lpstr>
      <vt:lpstr>Схема финансирования амбулаторно-поликлинической помощи</vt:lpstr>
      <vt:lpstr>ОЖИДАЕМЫЕ РЕЗУЛЬТАТЫ</vt:lpstr>
      <vt:lpstr>продолжение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t.nurimbetova</dc:creator>
  <cp:lastModifiedBy>DeLux10</cp:lastModifiedBy>
  <cp:revision>259</cp:revision>
  <cp:lastPrinted>2013-07-18T06:59:48Z</cp:lastPrinted>
  <dcterms:created xsi:type="dcterms:W3CDTF">2013-07-15T02:55:10Z</dcterms:created>
  <dcterms:modified xsi:type="dcterms:W3CDTF">2014-02-19T04:57:33Z</dcterms:modified>
</cp:coreProperties>
</file>