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92996-252E-429A-B1F9-E6953311EED6}" type="doc">
      <dgm:prSet loTypeId="urn:microsoft.com/office/officeart/2009/layout/ReverseList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0E0704-6F17-4A6F-86D7-0248915F7A73}">
      <dgm:prSet custT="1"/>
      <dgm:spPr/>
      <dgm:t>
        <a:bodyPr/>
        <a:lstStyle/>
        <a:p>
          <a:pPr algn="ctr"/>
          <a:r>
            <a:rPr lang="ru-RU" sz="2400" b="1" dirty="0" smtClean="0">
              <a:latin typeface="+mn-lt"/>
              <a:cs typeface="Times New Roman" pitchFamily="18" charset="0"/>
            </a:rPr>
            <a:t>Миссия:</a:t>
          </a:r>
          <a:r>
            <a:rPr lang="ru-RU" sz="2400" dirty="0" smtClean="0">
              <a:latin typeface="+mn-lt"/>
              <a:cs typeface="Times New Roman" pitchFamily="18" charset="0"/>
            </a:rPr>
            <a:t> </a:t>
          </a:r>
        </a:p>
        <a:p>
          <a:pPr algn="ctr"/>
          <a:r>
            <a:rPr lang="ru-RU" sz="2400" dirty="0" smtClean="0">
              <a:latin typeface="+mn-lt"/>
              <a:cs typeface="Times New Roman" pitchFamily="18" charset="0"/>
            </a:rPr>
            <a:t>Достижение высокого уровня здоровья обслуживаемого населения путем проведения эффективной профилактики и оказания качественной медицинской помощи. </a:t>
          </a:r>
          <a:endParaRPr lang="ru-RU" sz="2400" dirty="0">
            <a:latin typeface="+mn-lt"/>
            <a:cs typeface="Times New Roman" pitchFamily="18" charset="0"/>
          </a:endParaRPr>
        </a:p>
      </dgm:t>
    </dgm:pt>
    <dgm:pt modelId="{0F7BFBF9-579F-4DAD-8036-D41ECAB8282C}" type="parTrans" cxnId="{F40B2DB8-D345-4C77-99A7-C19FAEB3B4D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61936D0-B70F-4DE0-85D8-433FA8C74D4C}" type="sibTrans" cxnId="{F40B2DB8-D345-4C77-99A7-C19FAEB3B4D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3F21F6B-015D-46A8-9106-5CD65CCE05FC}">
      <dgm:prSet phldrT="[Текст]" custT="1"/>
      <dgm:spPr/>
      <dgm:t>
        <a:bodyPr/>
        <a:lstStyle/>
        <a:p>
          <a:pPr algn="ctr"/>
          <a:r>
            <a:rPr lang="ru-RU" sz="2400" b="1" i="0" dirty="0" smtClean="0">
              <a:latin typeface="+mn-lt"/>
              <a:cs typeface="Times New Roman" pitchFamily="18" charset="0"/>
            </a:rPr>
            <a:t>Видение:</a:t>
          </a:r>
          <a:r>
            <a:rPr lang="ru-RU" sz="2400" i="1" dirty="0" smtClean="0">
              <a:latin typeface="+mn-lt"/>
              <a:cs typeface="Times New Roman" pitchFamily="18" charset="0"/>
            </a:rPr>
            <a:t> </a:t>
          </a:r>
        </a:p>
        <a:p>
          <a:pPr algn="ctr"/>
          <a:r>
            <a:rPr lang="ru-RU" sz="2000" dirty="0" smtClean="0">
              <a:latin typeface="+mn-lt"/>
              <a:cs typeface="Times New Roman" pitchFamily="18" charset="0"/>
            </a:rPr>
            <a:t>Городская поликлиника – конкурентоспособная организация с эффективной пациент-ориентированной системой оказания медицинской помощи, основанной на национальных стандартах качества и менеджмента, лидерстве в области науки, образования и инноваций.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1DF465C0-7CFC-4496-ADBC-FE4D396B934A}" type="parTrans" cxnId="{9F6BEFD9-5DFD-414D-9137-F0E13D0A7C5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CD0E061-485C-434E-87F7-473CC9F5290E}" type="sibTrans" cxnId="{9F6BEFD9-5DFD-414D-9137-F0E13D0A7C5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DA9CA1F8-E3AD-4C89-85C2-270AB5CD259B}" type="pres">
      <dgm:prSet presAssocID="{8F592996-252E-429A-B1F9-E6953311EED6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6F86D94-6F92-4854-AEF9-E58658D5FAA3}" type="pres">
      <dgm:prSet presAssocID="{8F592996-252E-429A-B1F9-E6953311EED6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0B3CA-91F8-4E53-9865-D7585748D86B}" type="pres">
      <dgm:prSet presAssocID="{8F592996-252E-429A-B1F9-E6953311EED6}" presName="LeftNode" presStyleLbl="bgImgPlace1" presStyleIdx="0" presStyleCnt="2" custScaleX="161435" custScaleY="122622" custLinFactNeighborX="-40070" custLinFactNeighborY="1830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9C233E7A-2386-43F7-BC0B-DAD8561D508E}" type="pres">
      <dgm:prSet presAssocID="{8F592996-252E-429A-B1F9-E6953311EED6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53F8A-225A-431B-A5C8-6F4EC2A27E47}" type="pres">
      <dgm:prSet presAssocID="{8F592996-252E-429A-B1F9-E6953311EED6}" presName="RightNode" presStyleLbl="bgImgPlace1" presStyleIdx="1" presStyleCnt="2" custScaleX="169912" custScaleY="122622" custLinFactNeighborX="37666" custLinFactNeighborY="183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B87E4D3-8A11-426B-B937-B844F27AC1AC}" type="pres">
      <dgm:prSet presAssocID="{8F592996-252E-429A-B1F9-E6953311EED6}" presName="TopArrow" presStyleLbl="node1" presStyleIdx="0" presStyleCnt="2" custLinFactNeighborX="1910" custLinFactNeighborY="-5729"/>
      <dgm:spPr/>
    </dgm:pt>
    <dgm:pt modelId="{6F4B636B-7AAC-4485-ABB4-50BAB74ED288}" type="pres">
      <dgm:prSet presAssocID="{8F592996-252E-429A-B1F9-E6953311EED6}" presName="BottomArrow" presStyleLbl="node1" presStyleIdx="1" presStyleCnt="2" custLinFactNeighborX="3619" custLinFactNeighborY="11459"/>
      <dgm:spPr/>
    </dgm:pt>
  </dgm:ptLst>
  <dgm:cxnLst>
    <dgm:cxn modelId="{F33E91EC-DE49-4C07-BE70-9D4820BBD0A9}" type="presOf" srcId="{590E0704-6F17-4A6F-86D7-0248915F7A73}" destId="{B8A0B3CA-91F8-4E53-9865-D7585748D86B}" srcOrd="1" destOrd="0" presId="urn:microsoft.com/office/officeart/2009/layout/ReverseList"/>
    <dgm:cxn modelId="{9F6BEFD9-5DFD-414D-9137-F0E13D0A7C5B}" srcId="{8F592996-252E-429A-B1F9-E6953311EED6}" destId="{B3F21F6B-015D-46A8-9106-5CD65CCE05FC}" srcOrd="1" destOrd="0" parTransId="{1DF465C0-7CFC-4496-ADBC-FE4D396B934A}" sibTransId="{6CD0E061-485C-434E-87F7-473CC9F5290E}"/>
    <dgm:cxn modelId="{67644A15-15E8-4312-A922-55D31EB1E2C7}" type="presOf" srcId="{590E0704-6F17-4A6F-86D7-0248915F7A73}" destId="{66F86D94-6F92-4854-AEF9-E58658D5FAA3}" srcOrd="0" destOrd="0" presId="urn:microsoft.com/office/officeart/2009/layout/ReverseList"/>
    <dgm:cxn modelId="{F40B2DB8-D345-4C77-99A7-C19FAEB3B4D7}" srcId="{8F592996-252E-429A-B1F9-E6953311EED6}" destId="{590E0704-6F17-4A6F-86D7-0248915F7A73}" srcOrd="0" destOrd="0" parTransId="{0F7BFBF9-579F-4DAD-8036-D41ECAB8282C}" sibTransId="{761936D0-B70F-4DE0-85D8-433FA8C74D4C}"/>
    <dgm:cxn modelId="{7611DD80-2024-4CCE-8E59-51C68AC8AAED}" type="presOf" srcId="{8F592996-252E-429A-B1F9-E6953311EED6}" destId="{DA9CA1F8-E3AD-4C89-85C2-270AB5CD259B}" srcOrd="0" destOrd="0" presId="urn:microsoft.com/office/officeart/2009/layout/ReverseList"/>
    <dgm:cxn modelId="{7D43E6D5-E168-4713-9517-439C13B4DA83}" type="presOf" srcId="{B3F21F6B-015D-46A8-9106-5CD65CCE05FC}" destId="{9C233E7A-2386-43F7-BC0B-DAD8561D508E}" srcOrd="0" destOrd="0" presId="urn:microsoft.com/office/officeart/2009/layout/ReverseList"/>
    <dgm:cxn modelId="{E8EFD0FC-E7C2-4FF9-8C8E-9026E6C97C0B}" type="presOf" srcId="{B3F21F6B-015D-46A8-9106-5CD65CCE05FC}" destId="{12953F8A-225A-431B-A5C8-6F4EC2A27E47}" srcOrd="1" destOrd="0" presId="urn:microsoft.com/office/officeart/2009/layout/ReverseList"/>
    <dgm:cxn modelId="{2B2B51E6-CBF8-46DC-9129-08D0C218B6EF}" type="presParOf" srcId="{DA9CA1F8-E3AD-4C89-85C2-270AB5CD259B}" destId="{66F86D94-6F92-4854-AEF9-E58658D5FAA3}" srcOrd="0" destOrd="0" presId="urn:microsoft.com/office/officeart/2009/layout/ReverseList"/>
    <dgm:cxn modelId="{6D76DA4D-DA69-4554-B102-92331C20A2BD}" type="presParOf" srcId="{DA9CA1F8-E3AD-4C89-85C2-270AB5CD259B}" destId="{B8A0B3CA-91F8-4E53-9865-D7585748D86B}" srcOrd="1" destOrd="0" presId="urn:microsoft.com/office/officeart/2009/layout/ReverseList"/>
    <dgm:cxn modelId="{819F1A6F-DAE4-4D18-B413-C08F85C40CE7}" type="presParOf" srcId="{DA9CA1F8-E3AD-4C89-85C2-270AB5CD259B}" destId="{9C233E7A-2386-43F7-BC0B-DAD8561D508E}" srcOrd="2" destOrd="0" presId="urn:microsoft.com/office/officeart/2009/layout/ReverseList"/>
    <dgm:cxn modelId="{DF38ED99-1F08-4B17-A5C3-E5292536EC3B}" type="presParOf" srcId="{DA9CA1F8-E3AD-4C89-85C2-270AB5CD259B}" destId="{12953F8A-225A-431B-A5C8-6F4EC2A27E47}" srcOrd="3" destOrd="0" presId="urn:microsoft.com/office/officeart/2009/layout/ReverseList"/>
    <dgm:cxn modelId="{C580DEAB-665C-4F33-A71D-FCB708FE26EC}" type="presParOf" srcId="{DA9CA1F8-E3AD-4C89-85C2-270AB5CD259B}" destId="{8B87E4D3-8A11-426B-B937-B844F27AC1AC}" srcOrd="4" destOrd="0" presId="urn:microsoft.com/office/officeart/2009/layout/ReverseList"/>
    <dgm:cxn modelId="{D7304226-5776-43E3-815C-51B7BD0966A2}" type="presParOf" srcId="{DA9CA1F8-E3AD-4C89-85C2-270AB5CD259B}" destId="{6F4B636B-7AAC-4485-ABB4-50BAB74ED28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AB29D-56D2-4EA8-AC9B-03E4A4F87EB6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2DC117-BD03-4397-ABE8-ABCCB068CAE1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совершенствование деятельности поликлиники по вопросам охраны здоровья граждан и обеспечения санитарно-эпидемиологического благополучия;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FAD8A297-C1CA-4579-9354-44E988072D45}" type="parTrans" cxnId="{E7F9EC27-7849-498F-A98A-3A785AE6813B}">
      <dgm:prSet/>
      <dgm:spPr/>
      <dgm:t>
        <a:bodyPr/>
        <a:lstStyle/>
        <a:p>
          <a:endParaRPr lang="ru-RU"/>
        </a:p>
      </dgm:t>
    </dgm:pt>
    <dgm:pt modelId="{47480222-2DA9-4418-B6FC-C8CD1963D29F}" type="sibTrans" cxnId="{E7F9EC27-7849-498F-A98A-3A785AE6813B}">
      <dgm:prSet/>
      <dgm:spPr/>
      <dgm:t>
        <a:bodyPr/>
        <a:lstStyle/>
        <a:p>
          <a:endParaRPr lang="ru-RU"/>
        </a:p>
      </dgm:t>
    </dgm:pt>
    <dgm:pt modelId="{349EFE04-4A6D-48ED-A153-90234C16E72C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повышение доступности и качества предоставляемых медицинских услуг населению;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A7EAF322-5C0D-4F17-AAD9-91F87350EA90}" type="parTrans" cxnId="{B66EEC28-C453-48F1-BAD9-2F156D973B49}">
      <dgm:prSet/>
      <dgm:spPr/>
      <dgm:t>
        <a:bodyPr/>
        <a:lstStyle/>
        <a:p>
          <a:endParaRPr lang="ru-RU"/>
        </a:p>
      </dgm:t>
    </dgm:pt>
    <dgm:pt modelId="{61871291-BCBB-4FC4-B698-E1D6CA4EF8BF}" type="sibTrans" cxnId="{B66EEC28-C453-48F1-BAD9-2F156D973B49}">
      <dgm:prSet/>
      <dgm:spPr/>
      <dgm:t>
        <a:bodyPr/>
        <a:lstStyle/>
        <a:p>
          <a:endParaRPr lang="ru-RU"/>
        </a:p>
      </dgm:t>
    </dgm:pt>
    <dgm:pt modelId="{D9AF7A0B-5F83-4CAA-A864-E47C53D1DA05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повышение  конкурентоспособности медицинской организации в условиях ОСМС в сфере оказания медицинских услуг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B7B53C02-3434-48F7-8717-1367C3451FDB}" type="parTrans" cxnId="{CD85C952-EF04-4A39-A974-625B20CABBAB}">
      <dgm:prSet/>
      <dgm:spPr/>
      <dgm:t>
        <a:bodyPr/>
        <a:lstStyle/>
        <a:p>
          <a:endParaRPr lang="ru-RU"/>
        </a:p>
      </dgm:t>
    </dgm:pt>
    <dgm:pt modelId="{3DDE3785-FEC9-4722-ABAB-12D329AF495A}" type="sibTrans" cxnId="{CD85C952-EF04-4A39-A974-625B20CABBAB}">
      <dgm:prSet/>
      <dgm:spPr/>
      <dgm:t>
        <a:bodyPr/>
        <a:lstStyle/>
        <a:p>
          <a:endParaRPr lang="ru-RU"/>
        </a:p>
      </dgm:t>
    </dgm:pt>
    <dgm:pt modelId="{3287727A-E403-42DF-A94E-AB4C38913234}" type="pres">
      <dgm:prSet presAssocID="{241AB29D-56D2-4EA8-AC9B-03E4A4F87E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7A2D2-2CED-4219-BF75-AA95883119F9}" type="pres">
      <dgm:prSet presAssocID="{5A2DC117-BD03-4397-ABE8-ABCCB068CAE1}" presName="parentLin" presStyleCnt="0"/>
      <dgm:spPr/>
    </dgm:pt>
    <dgm:pt modelId="{A7A38FA5-1EBE-427D-BEAC-C90152F229B2}" type="pres">
      <dgm:prSet presAssocID="{5A2DC117-BD03-4397-ABE8-ABCCB068CAE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084B70-B44F-4554-A779-19F044613CAE}" type="pres">
      <dgm:prSet presAssocID="{5A2DC117-BD03-4397-ABE8-ABCCB068CAE1}" presName="parentText" presStyleLbl="node1" presStyleIdx="0" presStyleCnt="3" custScaleY="752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E29C8-96F5-4D14-AACC-EAA971CD38F9}" type="pres">
      <dgm:prSet presAssocID="{5A2DC117-BD03-4397-ABE8-ABCCB068CAE1}" presName="negativeSpace" presStyleCnt="0"/>
      <dgm:spPr/>
    </dgm:pt>
    <dgm:pt modelId="{43390356-7278-4069-89E6-32D344AE672F}" type="pres">
      <dgm:prSet presAssocID="{5A2DC117-BD03-4397-ABE8-ABCCB068CAE1}" presName="childText" presStyleLbl="conFgAcc1" presStyleIdx="0" presStyleCnt="3">
        <dgm:presLayoutVars>
          <dgm:bulletEnabled val="1"/>
        </dgm:presLayoutVars>
      </dgm:prSet>
      <dgm:spPr/>
    </dgm:pt>
    <dgm:pt modelId="{39B24F6E-D282-4F4E-B8BE-6D5BD6C089D8}" type="pres">
      <dgm:prSet presAssocID="{47480222-2DA9-4418-B6FC-C8CD1963D29F}" presName="spaceBetweenRectangles" presStyleCnt="0"/>
      <dgm:spPr/>
    </dgm:pt>
    <dgm:pt modelId="{625A4540-11EE-451C-9B6B-F863CC8E1206}" type="pres">
      <dgm:prSet presAssocID="{349EFE04-4A6D-48ED-A153-90234C16E72C}" presName="parentLin" presStyleCnt="0"/>
      <dgm:spPr/>
    </dgm:pt>
    <dgm:pt modelId="{8499FDDA-89A5-4994-A76F-28C5F765932B}" type="pres">
      <dgm:prSet presAssocID="{349EFE04-4A6D-48ED-A153-90234C16E72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F5FFC38-7BAC-4121-8A2C-AED9A6EB55AB}" type="pres">
      <dgm:prSet presAssocID="{349EFE04-4A6D-48ED-A153-90234C16E72C}" presName="parentText" presStyleLbl="node1" presStyleIdx="1" presStyleCnt="3" custScaleY="821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CF920-96ED-42D2-BC74-B58EF192E8F3}" type="pres">
      <dgm:prSet presAssocID="{349EFE04-4A6D-48ED-A153-90234C16E72C}" presName="negativeSpace" presStyleCnt="0"/>
      <dgm:spPr/>
    </dgm:pt>
    <dgm:pt modelId="{310E49C5-4529-4834-BA12-EE7E9B156750}" type="pres">
      <dgm:prSet presAssocID="{349EFE04-4A6D-48ED-A153-90234C16E72C}" presName="childText" presStyleLbl="conFgAcc1" presStyleIdx="1" presStyleCnt="3">
        <dgm:presLayoutVars>
          <dgm:bulletEnabled val="1"/>
        </dgm:presLayoutVars>
      </dgm:prSet>
      <dgm:spPr/>
    </dgm:pt>
    <dgm:pt modelId="{4B98B297-0557-43EE-9C3E-2CB335789221}" type="pres">
      <dgm:prSet presAssocID="{61871291-BCBB-4FC4-B698-E1D6CA4EF8BF}" presName="spaceBetweenRectangles" presStyleCnt="0"/>
      <dgm:spPr/>
    </dgm:pt>
    <dgm:pt modelId="{00716E23-6842-4873-8624-C8513C04A367}" type="pres">
      <dgm:prSet presAssocID="{D9AF7A0B-5F83-4CAA-A864-E47C53D1DA05}" presName="parentLin" presStyleCnt="0"/>
      <dgm:spPr/>
    </dgm:pt>
    <dgm:pt modelId="{F7556574-5FAF-4495-AEF4-256590BAB794}" type="pres">
      <dgm:prSet presAssocID="{D9AF7A0B-5F83-4CAA-A864-E47C53D1DA0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08CEADD-AB4A-45A3-A4C2-3315AF5C3A56}" type="pres">
      <dgm:prSet presAssocID="{D9AF7A0B-5F83-4CAA-A864-E47C53D1DA05}" presName="parentText" presStyleLbl="node1" presStyleIdx="2" presStyleCnt="3" custScaleY="7180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89347-4470-4A57-897D-2C9141EF8259}" type="pres">
      <dgm:prSet presAssocID="{D9AF7A0B-5F83-4CAA-A864-E47C53D1DA05}" presName="negativeSpace" presStyleCnt="0"/>
      <dgm:spPr/>
    </dgm:pt>
    <dgm:pt modelId="{2CA684DD-C10A-4EF7-B4CA-87C2CFCD9BD9}" type="pres">
      <dgm:prSet presAssocID="{D9AF7A0B-5F83-4CAA-A864-E47C53D1DA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F9EC27-7849-498F-A98A-3A785AE6813B}" srcId="{241AB29D-56D2-4EA8-AC9B-03E4A4F87EB6}" destId="{5A2DC117-BD03-4397-ABE8-ABCCB068CAE1}" srcOrd="0" destOrd="0" parTransId="{FAD8A297-C1CA-4579-9354-44E988072D45}" sibTransId="{47480222-2DA9-4418-B6FC-C8CD1963D29F}"/>
    <dgm:cxn modelId="{61FB6E7E-CD8B-4DEB-9697-38764732E014}" type="presOf" srcId="{349EFE04-4A6D-48ED-A153-90234C16E72C}" destId="{0F5FFC38-7BAC-4121-8A2C-AED9A6EB55AB}" srcOrd="1" destOrd="0" presId="urn:microsoft.com/office/officeart/2005/8/layout/list1"/>
    <dgm:cxn modelId="{F6DE7BD6-8C59-4ED1-9C2B-562A698839FF}" type="presOf" srcId="{5A2DC117-BD03-4397-ABE8-ABCCB068CAE1}" destId="{A7A38FA5-1EBE-427D-BEAC-C90152F229B2}" srcOrd="0" destOrd="0" presId="urn:microsoft.com/office/officeart/2005/8/layout/list1"/>
    <dgm:cxn modelId="{FE007FBB-16D9-4547-A077-485BD27DC9E3}" type="presOf" srcId="{D9AF7A0B-5F83-4CAA-A864-E47C53D1DA05}" destId="{F7556574-5FAF-4495-AEF4-256590BAB794}" srcOrd="0" destOrd="0" presId="urn:microsoft.com/office/officeart/2005/8/layout/list1"/>
    <dgm:cxn modelId="{7B27EE6D-B914-4DCD-AB3E-EE0D6789679B}" type="presOf" srcId="{241AB29D-56D2-4EA8-AC9B-03E4A4F87EB6}" destId="{3287727A-E403-42DF-A94E-AB4C38913234}" srcOrd="0" destOrd="0" presId="urn:microsoft.com/office/officeart/2005/8/layout/list1"/>
    <dgm:cxn modelId="{B66EEC28-C453-48F1-BAD9-2F156D973B49}" srcId="{241AB29D-56D2-4EA8-AC9B-03E4A4F87EB6}" destId="{349EFE04-4A6D-48ED-A153-90234C16E72C}" srcOrd="1" destOrd="0" parTransId="{A7EAF322-5C0D-4F17-AAD9-91F87350EA90}" sibTransId="{61871291-BCBB-4FC4-B698-E1D6CA4EF8BF}"/>
    <dgm:cxn modelId="{3B280626-F27D-451D-A7ED-986E32C1A1F6}" type="presOf" srcId="{349EFE04-4A6D-48ED-A153-90234C16E72C}" destId="{8499FDDA-89A5-4994-A76F-28C5F765932B}" srcOrd="0" destOrd="0" presId="urn:microsoft.com/office/officeart/2005/8/layout/list1"/>
    <dgm:cxn modelId="{85937909-0D94-4CC9-8D22-CC80D6CC73E3}" type="presOf" srcId="{D9AF7A0B-5F83-4CAA-A864-E47C53D1DA05}" destId="{D08CEADD-AB4A-45A3-A4C2-3315AF5C3A56}" srcOrd="1" destOrd="0" presId="urn:microsoft.com/office/officeart/2005/8/layout/list1"/>
    <dgm:cxn modelId="{FAB01220-64D6-4D75-A78F-AC380BA47E99}" type="presOf" srcId="{5A2DC117-BD03-4397-ABE8-ABCCB068CAE1}" destId="{E8084B70-B44F-4554-A779-19F044613CAE}" srcOrd="1" destOrd="0" presId="urn:microsoft.com/office/officeart/2005/8/layout/list1"/>
    <dgm:cxn modelId="{CD85C952-EF04-4A39-A974-625B20CABBAB}" srcId="{241AB29D-56D2-4EA8-AC9B-03E4A4F87EB6}" destId="{D9AF7A0B-5F83-4CAA-A864-E47C53D1DA05}" srcOrd="2" destOrd="0" parTransId="{B7B53C02-3434-48F7-8717-1367C3451FDB}" sibTransId="{3DDE3785-FEC9-4722-ABAB-12D329AF495A}"/>
    <dgm:cxn modelId="{C342CA94-DEB7-4545-8383-DD233306326E}" type="presParOf" srcId="{3287727A-E403-42DF-A94E-AB4C38913234}" destId="{4D67A2D2-2CED-4219-BF75-AA95883119F9}" srcOrd="0" destOrd="0" presId="urn:microsoft.com/office/officeart/2005/8/layout/list1"/>
    <dgm:cxn modelId="{ECF03CB5-9F77-44E3-AC88-6BFD99A7F019}" type="presParOf" srcId="{4D67A2D2-2CED-4219-BF75-AA95883119F9}" destId="{A7A38FA5-1EBE-427D-BEAC-C90152F229B2}" srcOrd="0" destOrd="0" presId="urn:microsoft.com/office/officeart/2005/8/layout/list1"/>
    <dgm:cxn modelId="{661BF60A-4830-4197-A857-CF908DC21E0C}" type="presParOf" srcId="{4D67A2D2-2CED-4219-BF75-AA95883119F9}" destId="{E8084B70-B44F-4554-A779-19F044613CAE}" srcOrd="1" destOrd="0" presId="urn:microsoft.com/office/officeart/2005/8/layout/list1"/>
    <dgm:cxn modelId="{675DC313-0034-45E1-9D1F-7EE9454A4D61}" type="presParOf" srcId="{3287727A-E403-42DF-A94E-AB4C38913234}" destId="{704E29C8-96F5-4D14-AACC-EAA971CD38F9}" srcOrd="1" destOrd="0" presId="urn:microsoft.com/office/officeart/2005/8/layout/list1"/>
    <dgm:cxn modelId="{5697E7CF-5402-461A-8954-2858EC9999D7}" type="presParOf" srcId="{3287727A-E403-42DF-A94E-AB4C38913234}" destId="{43390356-7278-4069-89E6-32D344AE672F}" srcOrd="2" destOrd="0" presId="urn:microsoft.com/office/officeart/2005/8/layout/list1"/>
    <dgm:cxn modelId="{6D46C16E-756F-4FF8-A40A-03B004BA46B0}" type="presParOf" srcId="{3287727A-E403-42DF-A94E-AB4C38913234}" destId="{39B24F6E-D282-4F4E-B8BE-6D5BD6C089D8}" srcOrd="3" destOrd="0" presId="urn:microsoft.com/office/officeart/2005/8/layout/list1"/>
    <dgm:cxn modelId="{4E274A35-E1C7-4824-B4F8-8A18C842E3D7}" type="presParOf" srcId="{3287727A-E403-42DF-A94E-AB4C38913234}" destId="{625A4540-11EE-451C-9B6B-F863CC8E1206}" srcOrd="4" destOrd="0" presId="urn:microsoft.com/office/officeart/2005/8/layout/list1"/>
    <dgm:cxn modelId="{E96A2CD9-70E9-4475-98C0-A3DB59CB8336}" type="presParOf" srcId="{625A4540-11EE-451C-9B6B-F863CC8E1206}" destId="{8499FDDA-89A5-4994-A76F-28C5F765932B}" srcOrd="0" destOrd="0" presId="urn:microsoft.com/office/officeart/2005/8/layout/list1"/>
    <dgm:cxn modelId="{605725BD-C38A-4AF4-B39B-88D7A7C2C653}" type="presParOf" srcId="{625A4540-11EE-451C-9B6B-F863CC8E1206}" destId="{0F5FFC38-7BAC-4121-8A2C-AED9A6EB55AB}" srcOrd="1" destOrd="0" presId="urn:microsoft.com/office/officeart/2005/8/layout/list1"/>
    <dgm:cxn modelId="{E45861F9-1987-422F-A23B-F8E5B4DF1B6D}" type="presParOf" srcId="{3287727A-E403-42DF-A94E-AB4C38913234}" destId="{9CBCF920-96ED-42D2-BC74-B58EF192E8F3}" srcOrd="5" destOrd="0" presId="urn:microsoft.com/office/officeart/2005/8/layout/list1"/>
    <dgm:cxn modelId="{E72C56B4-2976-4452-8130-0DE40DC27AE7}" type="presParOf" srcId="{3287727A-E403-42DF-A94E-AB4C38913234}" destId="{310E49C5-4529-4834-BA12-EE7E9B156750}" srcOrd="6" destOrd="0" presId="urn:microsoft.com/office/officeart/2005/8/layout/list1"/>
    <dgm:cxn modelId="{3C9FF6CD-53D4-4A8A-B994-0E40E4791180}" type="presParOf" srcId="{3287727A-E403-42DF-A94E-AB4C38913234}" destId="{4B98B297-0557-43EE-9C3E-2CB335789221}" srcOrd="7" destOrd="0" presId="urn:microsoft.com/office/officeart/2005/8/layout/list1"/>
    <dgm:cxn modelId="{FD41B088-966B-4C04-808A-F6412A0BE7C8}" type="presParOf" srcId="{3287727A-E403-42DF-A94E-AB4C38913234}" destId="{00716E23-6842-4873-8624-C8513C04A367}" srcOrd="8" destOrd="0" presId="urn:microsoft.com/office/officeart/2005/8/layout/list1"/>
    <dgm:cxn modelId="{3499A840-570F-4B60-8FBD-94D781474827}" type="presParOf" srcId="{00716E23-6842-4873-8624-C8513C04A367}" destId="{F7556574-5FAF-4495-AEF4-256590BAB794}" srcOrd="0" destOrd="0" presId="urn:microsoft.com/office/officeart/2005/8/layout/list1"/>
    <dgm:cxn modelId="{F13AB539-4C91-44E2-9689-4F070BBF03DB}" type="presParOf" srcId="{00716E23-6842-4873-8624-C8513C04A367}" destId="{D08CEADD-AB4A-45A3-A4C2-3315AF5C3A56}" srcOrd="1" destOrd="0" presId="urn:microsoft.com/office/officeart/2005/8/layout/list1"/>
    <dgm:cxn modelId="{C95686D2-E8ED-4914-B025-20B0AD2D8E7C}" type="presParOf" srcId="{3287727A-E403-42DF-A94E-AB4C38913234}" destId="{95D89347-4470-4A57-897D-2C9141EF8259}" srcOrd="9" destOrd="0" presId="urn:microsoft.com/office/officeart/2005/8/layout/list1"/>
    <dgm:cxn modelId="{0640F57F-0139-4288-BD30-B68B36AEA9DA}" type="presParOf" srcId="{3287727A-E403-42DF-A94E-AB4C38913234}" destId="{2CA684DD-C10A-4EF7-B4CA-87C2CFCD9B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54CF6-648A-421F-B92A-487B95D82C19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CADCD037-83F6-43C7-A98D-70BB7998D6DF}">
      <dgm:prSet phldrT="[Текст]" custT="1"/>
      <dgm:spPr/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r>
            <a:rPr lang="ru-RU" sz="2400" b="1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ЗАДАЧИ:</a:t>
          </a:r>
          <a:endParaRPr lang="ru-RU" sz="2400" b="1" dirty="0">
            <a:solidFill>
              <a:srgbClr val="002060"/>
            </a:solidFill>
            <a:latin typeface="+mn-lt"/>
            <a:cs typeface="Times New Roman" pitchFamily="18" charset="0"/>
          </a:endParaRPr>
        </a:p>
      </dgm:t>
    </dgm:pt>
    <dgm:pt modelId="{BE1FD321-4526-4131-8E54-77513D4D928B}" type="parTrans" cxnId="{579B5C4A-1024-462A-A09D-E6FD4337AA2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73B0070-FE6F-4AF0-A331-E697372DB038}" type="sibTrans" cxnId="{579B5C4A-1024-462A-A09D-E6FD4337AA2D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95803D9-F317-4435-A866-207A540EB7C0}" type="pres">
      <dgm:prSet presAssocID="{EED54CF6-648A-421F-B92A-487B95D82C19}" presName="arrowDiagram" presStyleCnt="0">
        <dgm:presLayoutVars>
          <dgm:chMax val="5"/>
          <dgm:dir/>
          <dgm:resizeHandles val="exact"/>
        </dgm:presLayoutVars>
      </dgm:prSet>
      <dgm:spPr/>
    </dgm:pt>
    <dgm:pt modelId="{B27346C9-1FD7-401E-9D6C-48913D092A35}" type="pres">
      <dgm:prSet presAssocID="{EED54CF6-648A-421F-B92A-487B95D82C19}" presName="arrow" presStyleLbl="bgShp" presStyleIdx="0" presStyleCnt="1" custAng="20288849" custLinFactNeighborX="4730" custLinFactNeighborY="77170"/>
      <dgm:spPr/>
    </dgm:pt>
    <dgm:pt modelId="{F0D05F3C-D8B0-44E4-AFD3-EF00BC9AF7FE}" type="pres">
      <dgm:prSet presAssocID="{EED54CF6-648A-421F-B92A-487B95D82C19}" presName="arrowDiagram1" presStyleCnt="0">
        <dgm:presLayoutVars>
          <dgm:bulletEnabled val="1"/>
        </dgm:presLayoutVars>
      </dgm:prSet>
      <dgm:spPr/>
    </dgm:pt>
    <dgm:pt modelId="{86DFBFFE-EFAA-474E-807F-933C821A3891}" type="pres">
      <dgm:prSet presAssocID="{CADCD037-83F6-43C7-A98D-70BB7998D6DF}" presName="bullet1" presStyleLbl="node1" presStyleIdx="0" presStyleCnt="1" custScaleX="150994" custScaleY="150995" custLinFactY="139074" custLinFactNeighborX="-45563" custLinFactNeighborY="200000"/>
      <dgm:spPr/>
    </dgm:pt>
    <dgm:pt modelId="{31A06B58-3491-4C37-91AC-B6C8ACB44948}" type="pres">
      <dgm:prSet presAssocID="{CADCD037-83F6-43C7-A98D-70BB7998D6DF}" presName="textBox1" presStyleLbl="revTx" presStyleIdx="0" presStyleCnt="1" custScaleX="154545" custScaleY="47262" custLinFactNeighborX="-38642" custLinFactNeighborY="35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E37B9-1DE9-488A-A8C7-40A905D15999}" type="presOf" srcId="{CADCD037-83F6-43C7-A98D-70BB7998D6DF}" destId="{31A06B58-3491-4C37-91AC-B6C8ACB44948}" srcOrd="0" destOrd="0" presId="urn:microsoft.com/office/officeart/2005/8/layout/arrow2"/>
    <dgm:cxn modelId="{C9E93B5F-FD66-468A-859A-27E253A8126F}" type="presOf" srcId="{EED54CF6-648A-421F-B92A-487B95D82C19}" destId="{F95803D9-F317-4435-A866-207A540EB7C0}" srcOrd="0" destOrd="0" presId="urn:microsoft.com/office/officeart/2005/8/layout/arrow2"/>
    <dgm:cxn modelId="{579B5C4A-1024-462A-A09D-E6FD4337AA2D}" srcId="{EED54CF6-648A-421F-B92A-487B95D82C19}" destId="{CADCD037-83F6-43C7-A98D-70BB7998D6DF}" srcOrd="0" destOrd="0" parTransId="{BE1FD321-4526-4131-8E54-77513D4D928B}" sibTransId="{773B0070-FE6F-4AF0-A331-E697372DB038}"/>
    <dgm:cxn modelId="{BC04842D-1ECA-4E3F-9329-1A9114FD0B19}" type="presParOf" srcId="{F95803D9-F317-4435-A866-207A540EB7C0}" destId="{B27346C9-1FD7-401E-9D6C-48913D092A35}" srcOrd="0" destOrd="0" presId="urn:microsoft.com/office/officeart/2005/8/layout/arrow2"/>
    <dgm:cxn modelId="{11038899-97D3-4056-A5BC-60F0E60A8D2A}" type="presParOf" srcId="{F95803D9-F317-4435-A866-207A540EB7C0}" destId="{F0D05F3C-D8B0-44E4-AFD3-EF00BC9AF7FE}" srcOrd="1" destOrd="0" presId="urn:microsoft.com/office/officeart/2005/8/layout/arrow2"/>
    <dgm:cxn modelId="{9CCF246D-266E-4DC4-B158-C6A47F933CC1}" type="presParOf" srcId="{F0D05F3C-D8B0-44E4-AFD3-EF00BC9AF7FE}" destId="{86DFBFFE-EFAA-474E-807F-933C821A3891}" srcOrd="0" destOrd="0" presId="urn:microsoft.com/office/officeart/2005/8/layout/arrow2"/>
    <dgm:cxn modelId="{17DB7FA3-B2D4-442E-9A10-3C9B2B1E7777}" type="presParOf" srcId="{F0D05F3C-D8B0-44E4-AFD3-EF00BC9AF7FE}" destId="{31A06B58-3491-4C37-91AC-B6C8ACB44948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0B3CA-91F8-4E53-9865-D7585748D86B}">
      <dsp:nvSpPr>
        <dsp:cNvPr id="0" name=""/>
        <dsp:cNvSpPr/>
      </dsp:nvSpPr>
      <dsp:spPr>
        <a:xfrm rot="16200000">
          <a:off x="767261" y="1233706"/>
          <a:ext cx="4995457" cy="401902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+mn-lt"/>
              <a:cs typeface="Times New Roman" pitchFamily="18" charset="0"/>
            </a:rPr>
            <a:t>Миссия:</a:t>
          </a:r>
          <a:r>
            <a:rPr lang="ru-RU" sz="2400" kern="1200" dirty="0" smtClean="0">
              <a:latin typeface="+mn-lt"/>
              <a:cs typeface="Times New Roman" pitchFamily="18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n-lt"/>
              <a:cs typeface="Times New Roman" pitchFamily="18" charset="0"/>
            </a:rPr>
            <a:t>Достижение высокого уровня здоровья обслуживаемого населения путем проведения эффективной профилактики и оказания качественной медицинской помощи. </a:t>
          </a:r>
          <a:endParaRPr lang="ru-RU" sz="2400" kern="1200" dirty="0">
            <a:latin typeface="+mn-lt"/>
            <a:cs typeface="Times New Roman" pitchFamily="18" charset="0"/>
          </a:endParaRPr>
        </a:p>
      </dsp:txBody>
      <dsp:txXfrm rot="5400000">
        <a:off x="1451703" y="941720"/>
        <a:ext cx="3822800" cy="4603001"/>
      </dsp:txXfrm>
    </dsp:sp>
    <dsp:sp modelId="{12953F8A-225A-431B-A5C8-6F4EC2A27E47}">
      <dsp:nvSpPr>
        <dsp:cNvPr id="0" name=""/>
        <dsp:cNvSpPr/>
      </dsp:nvSpPr>
      <dsp:spPr>
        <a:xfrm rot="5400000">
          <a:off x="5305160" y="1128186"/>
          <a:ext cx="4995457" cy="423006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+mn-lt"/>
              <a:cs typeface="Times New Roman" pitchFamily="18" charset="0"/>
            </a:rPr>
            <a:t>Видение:</a:t>
          </a:r>
          <a:r>
            <a:rPr lang="ru-RU" sz="2400" i="1" kern="1200" dirty="0" smtClean="0">
              <a:latin typeface="+mn-lt"/>
              <a:cs typeface="Times New Roman" pitchFamily="18" charset="0"/>
            </a:rPr>
            <a:t> 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Городская поликлиника – конкурентоспособная организация с эффективной пациент-ориентированной системой оказания медицинской помощи, основанной на национальных стандартах качества и менеджмента, лидерстве в области науки, образования и инноваций.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 rot="-5400000">
        <a:off x="5687854" y="952024"/>
        <a:ext cx="4023536" cy="4582393"/>
      </dsp:txXfrm>
    </dsp:sp>
    <dsp:sp modelId="{8B87E4D3-8A11-426B-B937-B844F27AC1AC}">
      <dsp:nvSpPr>
        <dsp:cNvPr id="0" name=""/>
        <dsp:cNvSpPr/>
      </dsp:nvSpPr>
      <dsp:spPr>
        <a:xfrm>
          <a:off x="4312013" y="-149096"/>
          <a:ext cx="2602610" cy="26024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4B636B-7AAC-4485-ABB4-50BAB74ED288}">
      <dsp:nvSpPr>
        <dsp:cNvPr id="0" name=""/>
        <dsp:cNvSpPr/>
      </dsp:nvSpPr>
      <dsp:spPr>
        <a:xfrm rot="10800000">
          <a:off x="4356492" y="4032438"/>
          <a:ext cx="2602610" cy="26024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90356-7278-4069-89E6-32D344AE672F}">
      <dsp:nvSpPr>
        <dsp:cNvPr id="0" name=""/>
        <dsp:cNvSpPr/>
      </dsp:nvSpPr>
      <dsp:spPr>
        <a:xfrm>
          <a:off x="0" y="1657818"/>
          <a:ext cx="7440149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84B70-B44F-4554-A779-19F044613CAE}">
      <dsp:nvSpPr>
        <dsp:cNvPr id="0" name=""/>
        <dsp:cNvSpPr/>
      </dsp:nvSpPr>
      <dsp:spPr>
        <a:xfrm>
          <a:off x="371644" y="207152"/>
          <a:ext cx="5203018" cy="1553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4" tIns="0" rIns="19685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совершенствование деятельности поликлиники по вопросам охраны здоровья граждан и обеспечения санитарно-эпидемиологического благополучия;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447503" y="283011"/>
        <a:ext cx="5051300" cy="1402268"/>
      </dsp:txXfrm>
    </dsp:sp>
    <dsp:sp modelId="{310E49C5-4529-4834-BA12-EE7E9B156750}">
      <dsp:nvSpPr>
        <dsp:cNvPr id="0" name=""/>
        <dsp:cNvSpPr/>
      </dsp:nvSpPr>
      <dsp:spPr>
        <a:xfrm>
          <a:off x="0" y="3467058"/>
          <a:ext cx="7440149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FFC38-7BAC-4121-8A2C-AED9A6EB55AB}">
      <dsp:nvSpPr>
        <dsp:cNvPr id="0" name=""/>
        <dsp:cNvSpPr/>
      </dsp:nvSpPr>
      <dsp:spPr>
        <a:xfrm>
          <a:off x="371644" y="1872018"/>
          <a:ext cx="5203018" cy="1698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4" tIns="0" rIns="19685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повышение доступности и качества предоставляемых медицинских услуг населению;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454551" y="1954925"/>
        <a:ext cx="5037204" cy="1532545"/>
      </dsp:txXfrm>
    </dsp:sp>
    <dsp:sp modelId="{2CA684DD-C10A-4EF7-B4CA-87C2CFCD9BD9}">
      <dsp:nvSpPr>
        <dsp:cNvPr id="0" name=""/>
        <dsp:cNvSpPr/>
      </dsp:nvSpPr>
      <dsp:spPr>
        <a:xfrm>
          <a:off x="0" y="5061671"/>
          <a:ext cx="7440149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CEADD-AB4A-45A3-A4C2-3315AF5C3A56}">
      <dsp:nvSpPr>
        <dsp:cNvPr id="0" name=""/>
        <dsp:cNvSpPr/>
      </dsp:nvSpPr>
      <dsp:spPr>
        <a:xfrm>
          <a:off x="371644" y="3681258"/>
          <a:ext cx="5203018" cy="1483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4" tIns="0" rIns="19685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повышение  конкурентоспособности медицинской организации в условиях ОСМС в сфере оказания медицинских услуг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444074" y="3753688"/>
        <a:ext cx="5058158" cy="1338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346C9-1FD7-401E-9D6C-48913D092A35}">
      <dsp:nvSpPr>
        <dsp:cNvPr id="0" name=""/>
        <dsp:cNvSpPr/>
      </dsp:nvSpPr>
      <dsp:spPr>
        <a:xfrm rot="20288849">
          <a:off x="0" y="1657380"/>
          <a:ext cx="5184576" cy="324035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6DFBFFE-EFAA-474E-807F-933C821A3891}">
      <dsp:nvSpPr>
        <dsp:cNvPr id="0" name=""/>
        <dsp:cNvSpPr/>
      </dsp:nvSpPr>
      <dsp:spPr>
        <a:xfrm>
          <a:off x="3683203" y="2148240"/>
          <a:ext cx="579301" cy="5793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A06B58-3491-4C37-91AC-B6C8ACB44948}">
      <dsp:nvSpPr>
        <dsp:cNvPr id="0" name=""/>
        <dsp:cNvSpPr/>
      </dsp:nvSpPr>
      <dsp:spPr>
        <a:xfrm>
          <a:off x="706875" y="2628298"/>
          <a:ext cx="3205001" cy="1130216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3293" bIns="0" numCol="1" spcCol="1270" anchor="t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+mn-lt"/>
              <a:cs typeface="Times New Roman" pitchFamily="18" charset="0"/>
            </a:rPr>
            <a:t>ЗАДАЧИ:</a:t>
          </a:r>
          <a:endParaRPr lang="ru-RU" sz="2400" b="1" kern="1200" dirty="0">
            <a:solidFill>
              <a:srgbClr val="002060"/>
            </a:solidFill>
            <a:latin typeface="+mn-lt"/>
            <a:cs typeface="Times New Roman" pitchFamily="18" charset="0"/>
          </a:endParaRPr>
        </a:p>
      </dsp:txBody>
      <dsp:txXfrm>
        <a:off x="762048" y="2683471"/>
        <a:ext cx="3094655" cy="1019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9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5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869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11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235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5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6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83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0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4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6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0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5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35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477B-98DC-4CE5-B64D-5ED2CF1931D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5DF98A-4855-42BB-B4A6-C32428BA4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СТРАТЕГИЧЕСКИЙ </a:t>
            </a:r>
            <a:r>
              <a:rPr lang="ru-RU" b="1" dirty="0" smtClean="0"/>
              <a:t>ПЛАН </a:t>
            </a:r>
            <a:r>
              <a:rPr lang="ru-RU" dirty="0"/>
              <a:t>на 2019 – 2023 </a:t>
            </a:r>
            <a:r>
              <a:rPr lang="ru-RU" dirty="0" smtClean="0"/>
              <a:t>годы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ГКП на ПХВ  «ГОРОДСКАЯ ПОЛИКЛИНИКА № 11»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67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3682" y="153084"/>
            <a:ext cx="11658600" cy="860400"/>
          </a:xfrm>
        </p:spPr>
        <p:txBody>
          <a:bodyPr>
            <a:normAutofit/>
          </a:bodyPr>
          <a:lstStyle/>
          <a:p>
            <a:r>
              <a:rPr lang="ru-RU" b="1" dirty="0"/>
              <a:t>Цель 4. Совершенствование системы, последипломного образования и непрерывного профессионального развития кадров Поликлиники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481931"/>
              </p:ext>
            </p:extLst>
          </p:nvPr>
        </p:nvGraphicFramePr>
        <p:xfrm>
          <a:off x="1672936" y="904010"/>
          <a:ext cx="10286999" cy="59104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9466"/>
                <a:gridCol w="2271516"/>
                <a:gridCol w="1001213"/>
                <a:gridCol w="1001213"/>
                <a:gridCol w="910660"/>
                <a:gridCol w="910660"/>
                <a:gridCol w="818824"/>
                <a:gridCol w="732127"/>
                <a:gridCol w="910660"/>
                <a:gridCol w="910660"/>
              </a:tblGrid>
              <a:tr h="5198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Целевой индикатор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Источник информации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Единица измерения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Отчетный период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Плановый период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indent="-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</a:tr>
              <a:tr h="4951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Снижение дефицита во врачебных кадрах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Отчетные формы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indent="-584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</a:tr>
              <a:tr h="10041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Удельный вес медицинских работников, имеющих квалификационную категорию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Отчетные формы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51.4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1.5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 anchor="ctr"/>
                </a:tc>
              </a:tr>
              <a:tr h="83450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200">
                          <a:effectLst/>
                        </a:rPr>
                        <a:t>Ежегодное повышение квалификации и переподготовка кадров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Отчетные формы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4951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200">
                          <a:effectLst/>
                        </a:rPr>
                        <a:t>Текучесть медицинских кадров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Отчетные формы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173291">
                <a:tc gridSpan="10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Мероприятия для достижения показателей прямых результатов: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2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Обучение медицинских кадров за рубежом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51987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Переподготовка и повышение квалификации врачей и среднего медицинского персонала в соответствии с планом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51.4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51.5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51.5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51.6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52.0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4951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руководителей МО, специалистов службы управления персоналом  в ярмарках вакансий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раза в год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раза в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раза в 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раза в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раза в 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1732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Работа с  Центром занятости населения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1732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 indent="387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Создание эффективной системы мотивации 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  <a:tr h="4950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gridSpan="4">
                  <a:txBody>
                    <a:bodyPr/>
                    <a:lstStyle/>
                    <a:p>
                      <a:pPr indent="387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материальное и финансовое стимулирование кадров,  дифференцированная  оплаты труда по </a:t>
                      </a:r>
                      <a:r>
                        <a:rPr lang="kk-KZ" sz="1200">
                          <a:effectLst/>
                        </a:rPr>
                        <a:t>итоговым </a:t>
                      </a:r>
                      <a:r>
                        <a:rPr lang="ru-RU" sz="1200">
                          <a:effectLst/>
                        </a:rPr>
                        <a:t>результатам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22" marR="400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8784" y="308947"/>
            <a:ext cx="8915399" cy="860400"/>
          </a:xfrm>
        </p:spPr>
        <p:txBody>
          <a:bodyPr/>
          <a:lstStyle/>
          <a:p>
            <a:r>
              <a:rPr lang="ru-RU" b="1" dirty="0"/>
              <a:t>Цель 5. Охрана общественного здоровья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44974"/>
              </p:ext>
            </p:extLst>
          </p:nvPr>
        </p:nvGraphicFramePr>
        <p:xfrm>
          <a:off x="1693720" y="768927"/>
          <a:ext cx="10079182" cy="5939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557"/>
                <a:gridCol w="1691187"/>
                <a:gridCol w="1164045"/>
                <a:gridCol w="1478388"/>
                <a:gridCol w="1633695"/>
                <a:gridCol w="739195"/>
                <a:gridCol w="598823"/>
                <a:gridCol w="598823"/>
                <a:gridCol w="598823"/>
                <a:gridCol w="598823"/>
                <a:gridCol w="598823"/>
              </a:tblGrid>
              <a:tr h="463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Наименования целевого индикатора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Ед. измерения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Источник информации 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Ответственные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2018г.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2023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151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304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Целевые индикаторы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2053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Удержания показателя заболеваемости инфекционными и паразитарными болезнями (57 нозологий) на уровне 315,9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100 тыс. населения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Стат. данные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Зам. главного врача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315,9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315,9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315,9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315,9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315,9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315,9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7819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Снижения заболеваемости туберкулезом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100 тыс. населения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стат. данные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Зам. главного врача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36,7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36,0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35,0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34,0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33,0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32,0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151961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Задачи: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9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Показатели результатов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1099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Охват </a:t>
                      </a:r>
                      <a:r>
                        <a:rPr lang="ru-RU" sz="1100" dirty="0" err="1">
                          <a:effectLst/>
                        </a:rPr>
                        <a:t>профилак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тическими</a:t>
                      </a:r>
                      <a:r>
                        <a:rPr lang="ru-RU" sz="1100" dirty="0">
                          <a:effectLst/>
                        </a:rPr>
                        <a:t>  осмотрами целевых групп населения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Стат. данные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Зам. главного врача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  <a:tr h="463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ФГ осмотр населения из группы риска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Стат.данные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Зам. главного врача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455" marR="374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61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1748" y="215429"/>
            <a:ext cx="8915399" cy="626235"/>
          </a:xfrm>
        </p:spPr>
        <p:txBody>
          <a:bodyPr/>
          <a:lstStyle/>
          <a:p>
            <a:r>
              <a:rPr lang="ru-RU" b="1" dirty="0"/>
              <a:t>Цель 6.Повышения  качества и безопасности пациентов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84772"/>
              </p:ext>
            </p:extLst>
          </p:nvPr>
        </p:nvGraphicFramePr>
        <p:xfrm>
          <a:off x="1808020" y="748147"/>
          <a:ext cx="10016835" cy="6003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44"/>
                <a:gridCol w="2888672"/>
                <a:gridCol w="547345"/>
                <a:gridCol w="1042464"/>
                <a:gridCol w="1953491"/>
                <a:gridCol w="540328"/>
                <a:gridCol w="550718"/>
                <a:gridCol w="540327"/>
                <a:gridCol w="550718"/>
                <a:gridCol w="541918"/>
                <a:gridCol w="569910"/>
              </a:tblGrid>
              <a:tr h="89208">
                <a:tc grid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Задачи: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4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Внедрение международных протоколов и стандартов оказания педиатрической помощи на основе доказательной медицины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Стат. данные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главного врача по детству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672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экспертизы по каждому случаю материнской, младенческой смертности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случаев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главного врача по детству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672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Охват диспансерным наблюдением пациентов состоящих на «Д» учете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Стат. данные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Зам. главного врача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135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Каскадное обучение по безопасному материнству, эффективным перинатальным технологиям и интегрированному ведение болезней детского возраста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Данные 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769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Обучение по социально –значимым заболеваниям (БСК, онкология, фтизиатрия, СПИД и т.д.) 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Данные 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1061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Охват </a:t>
                      </a:r>
                      <a:r>
                        <a:rPr lang="ru-RU" sz="1200" dirty="0" err="1">
                          <a:effectLst/>
                        </a:rPr>
                        <a:t>скрининговыми</a:t>
                      </a:r>
                      <a:r>
                        <a:rPr lang="ru-RU" sz="1200" dirty="0">
                          <a:effectLst/>
                        </a:rPr>
                        <a:t> исследованиями целевых групп населения на выявления социально- значимых заболеваний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Стат. данные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Зам. главного врача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  <a:tr h="89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167" marR="2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6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721" y="173866"/>
            <a:ext cx="8915399" cy="657407"/>
          </a:xfrm>
        </p:spPr>
        <p:txBody>
          <a:bodyPr/>
          <a:lstStyle/>
          <a:p>
            <a:r>
              <a:rPr lang="ru-RU" b="1" dirty="0"/>
              <a:t>Цель 7.Повышение финансовой устойчивости поликлиники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701977"/>
              </p:ext>
            </p:extLst>
          </p:nvPr>
        </p:nvGraphicFramePr>
        <p:xfrm>
          <a:off x="1739103" y="697264"/>
          <a:ext cx="9888323" cy="5714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906"/>
                <a:gridCol w="4099856"/>
                <a:gridCol w="898171"/>
                <a:gridCol w="862446"/>
                <a:gridCol w="748145"/>
                <a:gridCol w="789709"/>
                <a:gridCol w="727364"/>
                <a:gridCol w="737755"/>
                <a:gridCol w="716971"/>
              </a:tblGrid>
              <a:tr h="457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Ресурсы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Ед.измерения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Факт 2018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План (годы)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2019 год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 год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</a:tr>
              <a:tr h="4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</a:tr>
              <a:tr h="45720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Финансовые всего, в том числе: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тыс.т.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808 773,76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820 813,11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827 414,29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830 364,76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833 184,23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834 985,47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b"/>
                </a:tc>
              </a:tr>
              <a:tr h="4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Цель 7.1 Повышение финансовой устойчивости поликлиники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БП 239 052 102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Обеспечение гарантированного объема бесплатной медицинской помощи, за исключением направлений, финансируемых на местном уровне. Оказание специализированной медицинской помощи</a:t>
                      </a:r>
                      <a:r>
                        <a:rPr lang="kk-KZ" sz="900" dirty="0">
                          <a:effectLst/>
                        </a:rPr>
                        <a:t>- СЗТ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59 730,10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effectLst/>
                        </a:rPr>
                        <a:t>60 000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60 250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60 385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60 389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60 400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БП </a:t>
                      </a:r>
                      <a:r>
                        <a:rPr lang="kk-KZ" sz="900" dirty="0">
                          <a:effectLst/>
                        </a:rPr>
                        <a:t>239 </a:t>
                      </a:r>
                      <a:r>
                        <a:rPr lang="ru-RU" sz="900" dirty="0">
                          <a:effectLst/>
                        </a:rPr>
                        <a:t>052 114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Оказание амбулаторно-</a:t>
                      </a:r>
                      <a:r>
                        <a:rPr lang="ru-RU" sz="900" dirty="0" err="1">
                          <a:effectLst/>
                        </a:rPr>
                        <a:t>полик</a:t>
                      </a:r>
                      <a:r>
                        <a:rPr lang="kk-KZ" sz="900" dirty="0">
                          <a:effectLst/>
                        </a:rPr>
                        <a:t>-</a:t>
                      </a:r>
                      <a:r>
                        <a:rPr lang="ru-RU" sz="900" dirty="0" err="1">
                          <a:effectLst/>
                        </a:rPr>
                        <a:t>линической</a:t>
                      </a:r>
                      <a:r>
                        <a:rPr lang="ru-RU" sz="900" dirty="0">
                          <a:effectLst/>
                        </a:rPr>
                        <a:t> помощи </a:t>
                      </a:r>
                      <a:r>
                        <a:rPr lang="ru-RU" sz="900" dirty="0" err="1">
                          <a:effectLst/>
                        </a:rPr>
                        <a:t>прикреп</a:t>
                      </a:r>
                      <a:r>
                        <a:rPr lang="kk-KZ" sz="900" dirty="0">
                          <a:effectLst/>
                        </a:rPr>
                        <a:t>-</a:t>
                      </a:r>
                      <a:r>
                        <a:rPr lang="ru-RU" sz="900" dirty="0">
                          <a:effectLst/>
                        </a:rPr>
                        <a:t>ленному населению по формам: первичная медико-санитарная помощь и консультативно-диагностическая помощь</a:t>
                      </a:r>
                      <a:r>
                        <a:rPr lang="kk-KZ" sz="900" dirty="0">
                          <a:effectLst/>
                        </a:rPr>
                        <a:t>-АПП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583 869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595 553,4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600 134,58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601 967,05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603 799,52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604 715,76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БП </a:t>
                      </a:r>
                      <a:r>
                        <a:rPr lang="kk-KZ" sz="900" dirty="0">
                          <a:effectLst/>
                        </a:rPr>
                        <a:t>239</a:t>
                      </a:r>
                      <a:r>
                        <a:rPr lang="ru-RU" sz="900" dirty="0">
                          <a:effectLst/>
                        </a:rPr>
                        <a:t> 052 114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На стимулирование работников организации ПМСП, за достигнутые конечные результаты их деятельности на основе индикаторов оценки</a:t>
                      </a:r>
                      <a:r>
                        <a:rPr lang="kk-KZ" sz="900" dirty="0">
                          <a:effectLst/>
                        </a:rPr>
                        <a:t>- СКПН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76 468,8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74 100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74 670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74 898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75 126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75 240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БП </a:t>
                      </a:r>
                      <a:r>
                        <a:rPr lang="kk-KZ" sz="900" dirty="0">
                          <a:effectLst/>
                        </a:rPr>
                        <a:t>239</a:t>
                      </a:r>
                      <a:r>
                        <a:rPr lang="ru-RU" sz="900" dirty="0">
                          <a:effectLst/>
                        </a:rPr>
                        <a:t> 052 114 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Медицинское обслуживание обучающихся в организациях образования, на проведение </a:t>
                      </a:r>
                      <a:r>
                        <a:rPr lang="ru-RU" sz="900" dirty="0" err="1">
                          <a:effectLst/>
                        </a:rPr>
                        <a:t>скрининговых</a:t>
                      </a:r>
                      <a:r>
                        <a:rPr lang="ru-RU" sz="900" dirty="0">
                          <a:effectLst/>
                        </a:rPr>
                        <a:t> осмотров целевых групп детского населения среди обучающихся в организациях образования.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9 966,16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10 000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10 500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10 550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10 600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10 650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БП </a:t>
                      </a:r>
                      <a:r>
                        <a:rPr lang="kk-KZ" sz="900">
                          <a:effectLst/>
                        </a:rPr>
                        <a:t>239</a:t>
                      </a:r>
                      <a:r>
                        <a:rPr lang="ru-RU" sz="900">
                          <a:effectLst/>
                        </a:rPr>
                        <a:t> 052 114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Оказание амбулаторно- поликлинической помощи: консультативно-диагностическая помощь (стоматология)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72 079,99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74 400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75 000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75 600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76 200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76 800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БП </a:t>
                      </a:r>
                      <a:r>
                        <a:rPr lang="ru-RU" sz="900">
                          <a:effectLst/>
                        </a:rPr>
                        <a:t>353 039 015 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На </a:t>
                      </a:r>
                      <a:r>
                        <a:rPr lang="ru-RU" sz="900">
                          <a:effectLst/>
                        </a:rPr>
                        <a:t>оказани</a:t>
                      </a:r>
                      <a:r>
                        <a:rPr lang="kk-KZ" sz="900">
                          <a:effectLst/>
                        </a:rPr>
                        <a:t>е ГОБМП  </a:t>
                      </a:r>
                      <a:r>
                        <a:rPr lang="ru-RU" sz="900">
                          <a:effectLst/>
                        </a:rPr>
                        <a:t>для обеспечения работы медицинских призывных и приписных комиссий районных и городского военкоматов города Алматы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тыс.т</a:t>
                      </a:r>
                      <a:r>
                        <a:rPr lang="kk-KZ" sz="900">
                          <a:effectLst/>
                        </a:rPr>
                        <a:t>енге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6 659,71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6 759,71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6859,71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6 964,71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7 069,71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7 179,71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Итого: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808 773,76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820 813,11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827 414,29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830 364,76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833 184,23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</a:rPr>
                        <a:t>834 985,47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779" marR="127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85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30859"/>
              </p:ext>
            </p:extLst>
          </p:nvPr>
        </p:nvGraphicFramePr>
        <p:xfrm>
          <a:off x="1724888" y="197432"/>
          <a:ext cx="10068793" cy="649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353"/>
                <a:gridCol w="1967850"/>
                <a:gridCol w="955964"/>
                <a:gridCol w="789709"/>
                <a:gridCol w="924791"/>
                <a:gridCol w="1101436"/>
                <a:gridCol w="935182"/>
                <a:gridCol w="1111827"/>
                <a:gridCol w="1506681"/>
              </a:tblGrid>
              <a:tr h="1780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Цель 7.2 Повышение финансовой устойчивости поликлиники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Платные</a:t>
                      </a:r>
                      <a:r>
                        <a:rPr lang="kk-KZ" sz="1100" dirty="0">
                          <a:effectLst/>
                        </a:rPr>
                        <a:t>  медицинские и прочие </a:t>
                      </a:r>
                      <a:r>
                        <a:rPr lang="ru-RU" sz="1100" dirty="0">
                          <a:effectLst/>
                        </a:rPr>
                        <a:t> услуги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тыс.т</a:t>
                      </a:r>
                      <a:r>
                        <a:rPr lang="kk-KZ" sz="1100" dirty="0">
                          <a:effectLst/>
                        </a:rPr>
                        <a:t>енге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50 000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51 250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52 100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52 950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53 800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54 650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</a:tr>
              <a:tr h="52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50 250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50 400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50 450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50 500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50 550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</a:tr>
              <a:tr h="282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Человеческие всего, в том числе: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Шт ед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450,75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</a:tr>
              <a:tr h="88320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Материально-технические всего, в том числе: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492 821,80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491 797,48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492 121,78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493 731,08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497 334,88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500 150,48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</a:tr>
              <a:tr h="141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Цель </a:t>
                      </a:r>
                      <a:r>
                        <a:rPr lang="ru-RU" sz="1200" b="1" dirty="0" smtClean="0">
                          <a:effectLst/>
                        </a:rPr>
                        <a:t>7.3 Повышение </a:t>
                      </a:r>
                      <a:r>
                        <a:rPr lang="ru-RU" sz="1200" b="1" dirty="0">
                          <a:effectLst/>
                        </a:rPr>
                        <a:t>финансовой устойчивости поликлиники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Машины и оборудования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Тыс.тенге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322 182,07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322 682,07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323682,07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324 682,07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325 682,07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326 682,07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</a:tr>
              <a:tr h="794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Прочие основные средства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75 294,11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75 794,11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76 294,11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76 794,11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77 294,11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77 794,11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</a:tr>
              <a:tr h="794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Материалы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95 345,62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93 321,30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92 145,60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92 254,90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94 358,70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95 674,30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</a:tr>
              <a:tr h="883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492 821,80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491 797,48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492 121,78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493 731,08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497 334,88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500 150,48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</a:tr>
              <a:tr h="141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Материалы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</a:tr>
              <a:tr h="141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Тыс.тенге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212" marR="1621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6256" y="772391"/>
            <a:ext cx="9609137" cy="5263522"/>
          </a:xfrm>
        </p:spPr>
        <p:txBody>
          <a:bodyPr>
            <a:normAutofit/>
          </a:bodyPr>
          <a:lstStyle/>
          <a:p>
            <a:pPr algn="just"/>
            <a:r>
              <a:rPr lang="kk-KZ" sz="2400" dirty="0"/>
              <a:t>В Послании Президента Республики Казахстан Назарбаева Н.А. народу Казахстана «Казахстанский путь – 2050: Единая цель, единые интересы, единое будущее» развитие ПМСП является приоритетным направлением в системе здравоохранения. Дальнейшее развитие ПМСП предусматривает углубление мер, направленных на развитие универсальной, интегрированной, социально ориентированной, доступной и качественной медицинской помощи на первичном звене, внедрение принципов семейной медицины, предполагающих проведение профилактических, диагностических, лечебных, реабилитационных и оздоровительных мероприятий, паллиативной помощи и ухода на дому, исходя из потребности каждой семьи.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635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06974338"/>
              </p:ext>
            </p:extLst>
          </p:nvPr>
        </p:nvGraphicFramePr>
        <p:xfrm>
          <a:off x="623392" y="116632"/>
          <a:ext cx="1123324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68965558"/>
              </p:ext>
            </p:extLst>
          </p:nvPr>
        </p:nvGraphicFramePr>
        <p:xfrm>
          <a:off x="4655840" y="1412776"/>
          <a:ext cx="7440149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43139443"/>
              </p:ext>
            </p:extLst>
          </p:nvPr>
        </p:nvGraphicFramePr>
        <p:xfrm>
          <a:off x="12531" y="1412776"/>
          <a:ext cx="51845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27381" y="244537"/>
            <a:ext cx="11094507" cy="1031775"/>
          </a:xfrm>
          <a:prstGeom prst="roundRect">
            <a:avLst>
              <a:gd name="adj" fmla="val 23386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99456" y="260649"/>
            <a:ext cx="9750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itchFamily="18" charset="0"/>
              </a:rPr>
              <a:t>Цель:</a:t>
            </a:r>
            <a:r>
              <a:rPr lang="ru-RU" sz="2000" dirty="0">
                <a:solidFill>
                  <a:schemeClr val="bg1"/>
                </a:solidFill>
                <a:cs typeface="Times New Roman" pitchFamily="18" charset="0"/>
              </a:rPr>
              <a:t> Неуклонно повышать эффективность диагностики лечения, профилактики заболевания с индивидуальным подходом к пациентам</a:t>
            </a:r>
          </a:p>
        </p:txBody>
      </p:sp>
    </p:spTree>
    <p:extLst>
      <p:ext uri="{BB962C8B-B14F-4D97-AF65-F5344CB8AC3E}">
        <p14:creationId xmlns:p14="http://schemas.microsoft.com/office/powerpoint/2010/main" val="14925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218210"/>
            <a:ext cx="10361612" cy="6431972"/>
          </a:xfrm>
        </p:spPr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ru-RU" sz="2300" b="1" dirty="0"/>
              <a:t>Ценности и этические принципы:</a:t>
            </a:r>
            <a:endParaRPr lang="ru-RU" sz="2100" b="1" dirty="0"/>
          </a:p>
          <a:p>
            <a:pPr algn="just"/>
            <a:r>
              <a:rPr lang="ru-RU" b="1" i="1" dirty="0"/>
              <a:t>Пациент-ориентированная система: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• восприятие пациентов и их семей как партнеров в процессе лечения;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• обеспечение пациентам доступа к информации о характере, диагностике и лечении заболеваний, содействие пациентам в их стремлении быть информированными участниками в принятии решений, затрагивающих их здоровье и благополучие;</a:t>
            </a:r>
            <a:endParaRPr lang="ru-RU" sz="1600" dirty="0"/>
          </a:p>
          <a:p>
            <a:pPr algn="just"/>
            <a:r>
              <a:rPr lang="ru-RU" b="1" i="1" dirty="0"/>
              <a:t>Приверженность качеству: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• непрерывное стремление к высокому качеству услуг;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• постоянное совершенствование всех процессов, обеспечивающих качество предоставляемых медицинских услуг: повышение квалификации всего персонала поликлиники, качество обслуживания, использования новейших медицинских технологий;</a:t>
            </a:r>
            <a:endParaRPr lang="ru-RU" sz="1600" dirty="0"/>
          </a:p>
          <a:p>
            <a:pPr algn="just"/>
            <a:r>
              <a:rPr lang="ru-RU" b="1" i="1" dirty="0"/>
              <a:t>Профессионализм: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Придерживаться самых высоких стандартов профессионализма, этики и личной ответственности, достойной высокого доверия наших пациентов. Высокое качество медицинских услуг, соответствие стандартам, комплексный подход не к болезни, а к каждому пациенту.  </a:t>
            </a:r>
            <a:endParaRPr lang="ru-RU" sz="1600" dirty="0"/>
          </a:p>
          <a:p>
            <a:pPr algn="just"/>
            <a:r>
              <a:rPr lang="ru-RU" b="1" i="1" dirty="0"/>
              <a:t>Лидерство: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Приобретение молодыми специалистами необходимых профессиональных навыков и опыта работы, а также воспитание у них требовательности к себе и заинтересованности в результатах труда, повышение профессионального мастерства и уровня компетенции молодых специалистов (врачей, медицинских сестер) в первые  годы их работы в медицинской организации, овладение нормами медицинской этики и деонтологии, повышение культурного уровня, привлечение к участию в общественной жизни организации.</a:t>
            </a:r>
            <a:endParaRPr lang="ru-RU" sz="1600" dirty="0"/>
          </a:p>
          <a:p>
            <a:pPr algn="just"/>
            <a:r>
              <a:rPr lang="ru-RU" b="1" i="1" dirty="0"/>
              <a:t>Новаторство:</a:t>
            </a:r>
            <a:endParaRPr lang="ru-RU" sz="1600" dirty="0"/>
          </a:p>
          <a:p>
            <a:pPr marL="0" indent="0" algn="just">
              <a:buNone/>
            </a:pPr>
            <a:r>
              <a:rPr lang="ru-RU" dirty="0"/>
              <a:t>Понимать и поддерживать вклад каждого сотрудника в общее дело команды. Стремиться к наивысшим результатам, высокому качеству услуг через целенаправленные усилия каждого члена команды.</a:t>
            </a:r>
            <a:endParaRPr lang="ru-RU" sz="16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6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336" y="136431"/>
            <a:ext cx="3574473" cy="590932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chemeClr val="accent1">
                    <a:lumMod val="75000"/>
                  </a:schemeClr>
                </a:solidFill>
              </a:rPr>
              <a:t>SWOT-анализ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5648494"/>
              </p:ext>
            </p:extLst>
          </p:nvPr>
        </p:nvGraphicFramePr>
        <p:xfrm>
          <a:off x="1672936" y="737754"/>
          <a:ext cx="10415875" cy="6001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2310"/>
                <a:gridCol w="4473565"/>
              </a:tblGrid>
              <a:tr h="354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Сила (</a:t>
                      </a:r>
                      <a:r>
                        <a:rPr lang="ru-RU" sz="7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Strengths</a:t>
                      </a:r>
                      <a:r>
                        <a:rPr lang="ru-RU" sz="7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S1 - Ввод в эксплуатацию здания пристройки,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оснащенный  современным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медицинским оборудованием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S2 - Наличие кадровой политики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и программы управления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человеческими ресурсами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с акцентом на качественный подбор,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постоянное обучение / переподготовка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и мотивация 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S3 – Ежегодный рост прикрепленного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 населения по РПН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S4 – статус ПХВ –свобода и независимость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в решении хозяйственных вопросов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S5 –  100% оснащенность компьютерной техникой и обеспечение современными программами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S6-– Гарантированная заработная плата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у сотрудников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S7- Ежегодное повышение заработной платы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сотрудникам за счет ежемесячной выплаты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дифференцированной оплаты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8 – Ведение безбумажной документации по КМИС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9 – Для снижения очередей в поликлинике оптимизированы способы записи на прием к врачу: через портал «Правительство для граждан», через систему электронных очередей (терминалы), через сайт поликлинике.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10 – Имеется отдельная регистратура для беременных женщин, электронная очередь для прохождения обследований и процедур/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11 – В регистратуре имеется диспетчерская служба с многоканальной телефонной связью.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12 – Внедрен самостоятельный приём пациентов медицинскими сестрами (</a:t>
                      </a:r>
                      <a:r>
                        <a:rPr lang="ru-RU" sz="700" b="0" dirty="0" err="1">
                          <a:solidFill>
                            <a:schemeClr val="tx1"/>
                          </a:solidFill>
                          <a:effectLst/>
                        </a:rPr>
                        <a:t>профосмотры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, выписка рецептов и др.), патронаж на дому, работа с группами риска прикреплённого населения.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</a:rPr>
                        <a:t>13 – активная работа в соц. сетях в онлайн-режиме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0" marR="2489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Слабость (</a:t>
                      </a:r>
                      <a:r>
                        <a:rPr lang="ru-RU" sz="10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Weaknesses</a:t>
                      </a:r>
                      <a:r>
                        <a:rPr lang="ru-RU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W1 – Отсутствие нормативно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регулируемых механизмов солидарной ответственности населения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за своё здоровье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W2- Несовершенная система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прогнозирования заболеваний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W3 – Увеличение доли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молодых специалистов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без практического опыта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(с опытом работы до 3-х лет)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W5 –Недостаточность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высококвалифицированных специалистов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W6–Не укомплектованность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узкопрофильными специалистами: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офтальмологом, ЛОР врачом и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инфекционистом,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в связи с географической отдаленностью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W7 – Выделен малый объем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дорогостоящих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услуг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4890" marR="2489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3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Возможности </a:t>
                      </a:r>
                      <a:r>
                        <a:rPr lang="ru-R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05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Opportunities</a:t>
                      </a:r>
                      <a:r>
                        <a:rPr lang="ru-RU" sz="105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O1 – Возможность закупа нового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современного медицинского оборудования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 за счет дальнейшего развития платных услуг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O2 -  Дальнейшее совершенствование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 автоматизации процессов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О3 – Внедрение новых  видов услуг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и сервисных услуг по ГОБМП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O4 – Дальнейшее расширение элементов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 семейной медицины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О5 – Возможность обучения врачей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 и СМР за рубежом и с привлечением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зарубежных специалистов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0" marR="2489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Угрозы </a:t>
                      </a:r>
                      <a:r>
                        <a:rPr lang="ru-RU" sz="800" b="1" dirty="0">
                          <a:effectLst/>
                        </a:rPr>
                        <a:t>(</a:t>
                      </a:r>
                      <a:r>
                        <a:rPr lang="ru-RU" sz="800" b="1" dirty="0" err="1">
                          <a:effectLst/>
                        </a:rPr>
                        <a:t>Threats</a:t>
                      </a:r>
                      <a:r>
                        <a:rPr lang="ru-RU" sz="800" b="1" dirty="0">
                          <a:effectLst/>
                        </a:rPr>
                        <a:t>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T1  – Сокращение бюджетных расходов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T2 - Увеличение конкуренции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среди поставщиков медицинских услуг–  участие негосударственных организации в </a:t>
                      </a:r>
                      <a:r>
                        <a:rPr lang="ru-RU" sz="800" dirty="0" err="1">
                          <a:effectLst/>
                        </a:rPr>
                        <a:t>гос.заказе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Т3 –  Наличие социального фактора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высокой внешней и внутренней миграции, способствующей выявлению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социально-значимых заболеваний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 поздней стадии, завозу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особо опасных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других инфекционных заболеваний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из ближнего и дальнего зарубежья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</a:t>
                      </a:r>
                      <a:r>
                        <a:rPr lang="ru-RU" sz="800" dirty="0">
                          <a:effectLst/>
                        </a:rPr>
                        <a:t>4 – Пациенты с «видом на жительства» ранее получавшие платные услуги, с января 2018 г., наравне с прикрепленным населением получают услуги по ГОБМП, что сокращает доходность </a:t>
                      </a:r>
                      <a:r>
                        <a:rPr lang="ru-RU" sz="800" dirty="0" err="1">
                          <a:effectLst/>
                        </a:rPr>
                        <a:t>хоз.расчетного</a:t>
                      </a:r>
                      <a:r>
                        <a:rPr lang="ru-RU" sz="800" dirty="0">
                          <a:effectLst/>
                        </a:rPr>
                        <a:t> отделения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</a:t>
                      </a:r>
                      <a:r>
                        <a:rPr lang="ru-RU" sz="800" dirty="0">
                          <a:effectLst/>
                        </a:rPr>
                        <a:t>5 – Высокая внешняя миграция (наличие крупной сети рынков)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</a:t>
                      </a:r>
                      <a:r>
                        <a:rPr lang="ru-RU" sz="800" dirty="0">
                          <a:effectLst/>
                        </a:rPr>
                        <a:t>6 – Внутренняя миграция (наличие доступного, дешёвого арендного жилья)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890" marR="24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7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064" y="103910"/>
            <a:ext cx="11409218" cy="538977"/>
          </a:xfrm>
        </p:spPr>
        <p:txBody>
          <a:bodyPr>
            <a:normAutofit/>
          </a:bodyPr>
          <a:lstStyle/>
          <a:p>
            <a:r>
              <a:rPr lang="ru-RU" sz="2800" b="1" dirty="0"/>
              <a:t>Стратегические направления, цели и целевые индикаторы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7138" y="693411"/>
            <a:ext cx="10505208" cy="38724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Цель 1. Совершенствования профилактики  и управления заболеваниями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69479"/>
              </p:ext>
            </p:extLst>
          </p:nvPr>
        </p:nvGraphicFramePr>
        <p:xfrm>
          <a:off x="1756067" y="1153389"/>
          <a:ext cx="10338951" cy="5505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695"/>
                <a:gridCol w="1497859"/>
                <a:gridCol w="1289420"/>
                <a:gridCol w="1185964"/>
                <a:gridCol w="1289420"/>
                <a:gridCol w="1078703"/>
                <a:gridCol w="969917"/>
                <a:gridCol w="1186725"/>
                <a:gridCol w="1401248"/>
              </a:tblGrid>
              <a:tr h="149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Индикатор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ед.изм.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2023г.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322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общей смертности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1000 населения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4,9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4,85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4,80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4,75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4,70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408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материнской смертности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100 000 родившихся живыми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476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младенческой смертности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1000 живорожденных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0,8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0,75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0,70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0,65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0,60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322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смертности от БСК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100 тыс.населения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132,2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132,2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132,1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132,0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131,9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131,8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408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смертности туберкулезом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 100 </a:t>
                      </a:r>
                      <a:r>
                        <a:rPr lang="ru-RU" sz="900" dirty="0" err="1">
                          <a:effectLst/>
                        </a:rPr>
                        <a:t>тыс.населения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2,90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2,85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2,80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2,75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721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снижение смертности от онкологических заболеваний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100 тыс.населения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70,5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70,4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134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Увеличение удельного веса злокачественных новообразований везуальной локализации выявленных на 1-2 стадии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70,1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70,2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70,3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93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оказанной стационарозамещающей медицинской помощи в рамках ГОМБП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чел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Текущ.сит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3489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Увеличение на 6%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Увеличение на 6%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Увеличение на 6%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Увеличение на 6%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  <a:tr h="408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5-летняя выживаемость больных с ЗН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50,6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51,0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61" marR="252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14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00839" y="319338"/>
            <a:ext cx="8915399" cy="501544"/>
          </a:xfrm>
        </p:spPr>
        <p:txBody>
          <a:bodyPr/>
          <a:lstStyle/>
          <a:p>
            <a:r>
              <a:rPr lang="ru-RU" b="1" dirty="0"/>
              <a:t>Цель 2. Повышение финансовой устойчивости поликлиники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67280"/>
              </p:ext>
            </p:extLst>
          </p:nvPr>
        </p:nvGraphicFramePr>
        <p:xfrm>
          <a:off x="1693717" y="883224"/>
          <a:ext cx="10214266" cy="5760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856"/>
                <a:gridCol w="1337810"/>
                <a:gridCol w="937799"/>
                <a:gridCol w="1485900"/>
                <a:gridCol w="1381991"/>
                <a:gridCol w="872836"/>
                <a:gridCol w="716973"/>
                <a:gridCol w="779318"/>
                <a:gridCol w="779318"/>
                <a:gridCol w="820882"/>
                <a:gridCol w="706583"/>
              </a:tblGrid>
              <a:tr h="1875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целевого индикатора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Ед. измерения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 информации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Ответственные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 2018 год 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(годы)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2019год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 год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2021 год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2022год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2023 год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187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187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Целевые индикаторы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Рентабельность организации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ЕССО отчеты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Главный  врач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Главный  бухгалтер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117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Просроченная кредиторская задолженность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отчеты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Главный  врач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Главный  бухгалтер 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  <a:tr h="187591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Задачи 2.1. Получение дополнительного финансирования в рамках гос. заказа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результатов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Увеличение суммы гос.заказа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Тысяч тенге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Договор о финансировании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Главный  врач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Главный  бухгалтер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12 039,35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6 601,18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2 950,47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2 819,47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1 801,24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 anchor="b"/>
                </a:tc>
              </a:tr>
              <a:tr h="187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77" marR="417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23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6994" y="132302"/>
            <a:ext cx="8915399" cy="563889"/>
          </a:xfrm>
        </p:spPr>
        <p:txBody>
          <a:bodyPr/>
          <a:lstStyle/>
          <a:p>
            <a:r>
              <a:rPr lang="ru-RU" b="1" dirty="0"/>
              <a:t>Цель 3</a:t>
            </a:r>
            <a:r>
              <a:rPr lang="ru-RU" b="1" dirty="0" smtClean="0"/>
              <a:t>. Стратегическое </a:t>
            </a:r>
            <a:r>
              <a:rPr lang="ru-RU" b="1" dirty="0"/>
              <a:t>направление клиенты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06207"/>
              </p:ext>
            </p:extLst>
          </p:nvPr>
        </p:nvGraphicFramePr>
        <p:xfrm>
          <a:off x="1672936" y="841664"/>
          <a:ext cx="10442864" cy="5413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04"/>
                <a:gridCol w="1812990"/>
                <a:gridCol w="1041397"/>
                <a:gridCol w="955964"/>
                <a:gridCol w="1236518"/>
                <a:gridCol w="1236518"/>
                <a:gridCol w="1298864"/>
                <a:gridCol w="1226127"/>
                <a:gridCol w="1278082"/>
              </a:tblGrid>
              <a:tr h="976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Целевой индикатор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Единица измерения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Факт 2018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2023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</a:tr>
              <a:tr h="1901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Уровень удовлетворенности населения качеством медицинских услуг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90%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91%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92%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93%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94%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менее 95%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</a:tr>
              <a:tr h="2535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Количество обоснованных обращений населения по вопросам качества оказания медицинских услуг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 100 тыс. населения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уменьшение на 5 %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уменьшение на 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уменьшение на 5 %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уменьшение на 5 %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уменьшение на 5 %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уменьшение на 5 %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434" marR="6543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841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2063</Words>
  <Application>Microsoft Office PowerPoint</Application>
  <PresentationFormat>Произвольный</PresentationFormat>
  <Paragraphs>745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СТРАТЕГИЧЕСКИЙ ПЛАН на 2019 – 2023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SWOT-анализ</vt:lpstr>
      <vt:lpstr>Стратегические направления, цели и целевые индикаторы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ПЛАН на 2019 – 2023 годы</dc:title>
  <dc:creator>Nelliko</dc:creator>
  <cp:lastModifiedBy>User</cp:lastModifiedBy>
  <cp:revision>7</cp:revision>
  <dcterms:created xsi:type="dcterms:W3CDTF">2019-08-06T18:28:19Z</dcterms:created>
  <dcterms:modified xsi:type="dcterms:W3CDTF">2023-09-20T09:56:43Z</dcterms:modified>
</cp:coreProperties>
</file>